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321" r:id="rId3"/>
    <p:sldId id="269" r:id="rId4"/>
    <p:sldId id="271" r:id="rId5"/>
    <p:sldId id="272" r:id="rId6"/>
    <p:sldId id="298" r:id="rId7"/>
    <p:sldId id="258" r:id="rId8"/>
    <p:sldId id="313" r:id="rId9"/>
    <p:sldId id="294" r:id="rId10"/>
    <p:sldId id="261" r:id="rId11"/>
    <p:sldId id="260" r:id="rId12"/>
    <p:sldId id="293" r:id="rId13"/>
    <p:sldId id="270" r:id="rId14"/>
    <p:sldId id="314" r:id="rId15"/>
    <p:sldId id="263" r:id="rId16"/>
    <p:sldId id="264" r:id="rId17"/>
    <p:sldId id="322" r:id="rId18"/>
    <p:sldId id="268" r:id="rId19"/>
    <p:sldId id="265" r:id="rId20"/>
    <p:sldId id="316" r:id="rId21"/>
    <p:sldId id="277" r:id="rId22"/>
    <p:sldId id="267" r:id="rId23"/>
    <p:sldId id="283" r:id="rId24"/>
    <p:sldId id="278" r:id="rId25"/>
    <p:sldId id="306" r:id="rId26"/>
    <p:sldId id="291" r:id="rId27"/>
    <p:sldId id="273" r:id="rId28"/>
    <p:sldId id="300" r:id="rId29"/>
    <p:sldId id="274" r:id="rId30"/>
    <p:sldId id="275" r:id="rId31"/>
    <p:sldId id="319" r:id="rId32"/>
    <p:sldId id="284" r:id="rId33"/>
    <p:sldId id="302" r:id="rId34"/>
    <p:sldId id="320" r:id="rId35"/>
    <p:sldId id="285" r:id="rId36"/>
    <p:sldId id="295" r:id="rId37"/>
    <p:sldId id="296" r:id="rId38"/>
    <p:sldId id="303" r:id="rId39"/>
    <p:sldId id="297" r:id="rId40"/>
    <p:sldId id="323" r:id="rId41"/>
    <p:sldId id="304" r:id="rId42"/>
    <p:sldId id="307" r:id="rId43"/>
    <p:sldId id="324" r:id="rId44"/>
    <p:sldId id="317" r:id="rId45"/>
    <p:sldId id="286" r:id="rId46"/>
    <p:sldId id="308" r:id="rId47"/>
    <p:sldId id="309" r:id="rId48"/>
    <p:sldId id="279" r:id="rId49"/>
    <p:sldId id="282" r:id="rId50"/>
    <p:sldId id="287" r:id="rId51"/>
    <p:sldId id="288" r:id="rId52"/>
    <p:sldId id="311" r:id="rId53"/>
    <p:sldId id="280" r:id="rId54"/>
    <p:sldId id="281" r:id="rId55"/>
    <p:sldId id="292" r:id="rId56"/>
    <p:sldId id="299" r:id="rId57"/>
    <p:sldId id="305" r:id="rId58"/>
    <p:sldId id="290" r:id="rId59"/>
    <p:sldId id="310" r:id="rId60"/>
    <p:sldId id="28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5147" autoAdjust="0"/>
  </p:normalViewPr>
  <p:slideViewPr>
    <p:cSldViewPr>
      <p:cViewPr>
        <p:scale>
          <a:sx n="77" d="100"/>
          <a:sy n="77" d="100"/>
        </p:scale>
        <p:origin x="-135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E6343-7A92-4D38-9246-E474A43BE672}" type="datetimeFigureOut">
              <a:rPr lang="en-US" smtClean="0"/>
              <a:t>9/30/2019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02783E-113E-46A4-B4B3-8E8AC0E69E3B}" type="slidenum">
              <a:rPr lang="en-US" smtClean="0"/>
              <a:t>‹#›</a:t>
            </a:fld>
            <a:endParaRPr lang="en-US"/>
          </a:p>
        </p:txBody>
      </p:sp>
    </p:spTree>
    <p:extLst>
      <p:ext uri="{BB962C8B-B14F-4D97-AF65-F5344CB8AC3E}">
        <p14:creationId xmlns:p14="http://schemas.microsoft.com/office/powerpoint/2010/main" val="3632428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best understand where we are now, helpful to look at where we came from in terms of the development of celiac disease</a:t>
            </a:r>
          </a:p>
          <a:p>
            <a:r>
              <a:rPr lang="en-US" dirty="0"/>
              <a:t>-just to state the obvious; wheat contains the protein gluten </a:t>
            </a:r>
          </a:p>
          <a:p>
            <a:r>
              <a:rPr lang="en-US" dirty="0"/>
              <a:t>-celiac disease is a permanent intolerance </a:t>
            </a:r>
            <a:r>
              <a:rPr lang="en-US" dirty="0" smtClean="0"/>
              <a:t>to </a:t>
            </a:r>
            <a:r>
              <a:rPr lang="en-US" dirty="0"/>
              <a:t>gluten </a:t>
            </a:r>
          </a:p>
        </p:txBody>
      </p:sp>
      <p:sp>
        <p:nvSpPr>
          <p:cNvPr id="4" name="Slide Number Placeholder 3"/>
          <p:cNvSpPr>
            <a:spLocks noGrp="1"/>
          </p:cNvSpPr>
          <p:nvPr>
            <p:ph type="sldNum" sz="quarter" idx="10"/>
          </p:nvPr>
        </p:nvSpPr>
        <p:spPr/>
        <p:txBody>
          <a:bodyPr/>
          <a:lstStyle/>
          <a:p>
            <a:fld id="{3302783E-113E-46A4-B4B3-8E8AC0E69E3B}" type="slidenum">
              <a:rPr lang="en-US" smtClean="0"/>
              <a:t>5</a:t>
            </a:fld>
            <a:endParaRPr lang="en-US"/>
          </a:p>
        </p:txBody>
      </p:sp>
    </p:spTree>
    <p:extLst>
      <p:ext uri="{BB962C8B-B14F-4D97-AF65-F5344CB8AC3E}">
        <p14:creationId xmlns:p14="http://schemas.microsoft.com/office/powerpoint/2010/main" val="280467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of this slide to show is that  the </a:t>
            </a:r>
            <a:r>
              <a:rPr lang="en-US" dirty="0" smtClean="0"/>
              <a:t>classic </a:t>
            </a:r>
            <a:r>
              <a:rPr lang="en-US" dirty="0"/>
              <a:t>presentation of celiac disease has </a:t>
            </a:r>
            <a:r>
              <a:rPr lang="en-US" dirty="0" smtClean="0"/>
              <a:t>really not </a:t>
            </a:r>
            <a:r>
              <a:rPr lang="en-US" dirty="0"/>
              <a:t>changed over the years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toddler to the left</a:t>
            </a:r>
            <a:r>
              <a:rPr lang="en-US" baseline="0" dirty="0"/>
              <a:t> hand side has obvious abdominal distension, buttock wasting, and likely evidence of malnutrition both physically and if you were to plot on growth chart </a:t>
            </a:r>
            <a:endParaRPr lang="en-US" dirty="0"/>
          </a:p>
          <a:p>
            <a:r>
              <a:rPr lang="en-US" dirty="0"/>
              <a:t>-The picture to the right hand side, shows a patient from today’s day and age with a very similar physical presentation </a:t>
            </a:r>
          </a:p>
        </p:txBody>
      </p:sp>
      <p:sp>
        <p:nvSpPr>
          <p:cNvPr id="4" name="Slide Number Placeholder 3"/>
          <p:cNvSpPr>
            <a:spLocks noGrp="1"/>
          </p:cNvSpPr>
          <p:nvPr>
            <p:ph type="sldNum" sz="quarter" idx="5"/>
          </p:nvPr>
        </p:nvSpPr>
        <p:spPr/>
        <p:txBody>
          <a:bodyPr/>
          <a:lstStyle/>
          <a:p>
            <a:fld id="{3302783E-113E-46A4-B4B3-8E8AC0E69E3B}" type="slidenum">
              <a:rPr lang="en-US" smtClean="0"/>
              <a:t>14</a:t>
            </a:fld>
            <a:endParaRPr lang="en-US"/>
          </a:p>
        </p:txBody>
      </p:sp>
    </p:spTree>
    <p:extLst>
      <p:ext uri="{BB962C8B-B14F-4D97-AF65-F5344CB8AC3E}">
        <p14:creationId xmlns:p14="http://schemas.microsoft.com/office/powerpoint/2010/main" val="419683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a:t>
            </a:r>
            <a:r>
              <a:rPr lang="en-US" baseline="0" dirty="0" smtClean="0"/>
              <a:t> earlier, there are particular conditions that are associated with an increased prevalence of celiac disease </a:t>
            </a:r>
          </a:p>
          <a:p>
            <a:endParaRPr lang="en-US" dirty="0" smtClean="0"/>
          </a:p>
          <a:p>
            <a:r>
              <a:rPr lang="en-US" dirty="0" smtClean="0"/>
              <a:t>-These </a:t>
            </a:r>
            <a:r>
              <a:rPr lang="en-US" dirty="0"/>
              <a:t>conditions increase the risk of developing</a:t>
            </a:r>
            <a:r>
              <a:rPr lang="en-US" baseline="0" dirty="0"/>
              <a:t> celiac disease anywhere from 3-12%</a:t>
            </a:r>
          </a:p>
          <a:p>
            <a:pPr marL="171450" indent="-171450">
              <a:buFontTx/>
              <a:buChar char="-"/>
            </a:pPr>
            <a:r>
              <a:rPr lang="en-US" baseline="0" dirty="0"/>
              <a:t>Down syndrome and type 1 diabetes being the highest</a:t>
            </a:r>
          </a:p>
          <a:p>
            <a:pPr marL="171450" indent="-171450">
              <a:buFontTx/>
              <a:buChar char="-"/>
            </a:pPr>
            <a:endParaRPr lang="en-US" baseline="0" dirty="0"/>
          </a:p>
          <a:p>
            <a:pPr marL="171450" indent="-171450">
              <a:buFontTx/>
              <a:buChar char="-"/>
            </a:pPr>
            <a:r>
              <a:rPr lang="en-US" baseline="0" dirty="0"/>
              <a:t>Important to bear in mind that having relatives, especially 1</a:t>
            </a:r>
            <a:r>
              <a:rPr lang="en-US" baseline="30000" dirty="0"/>
              <a:t>st</a:t>
            </a:r>
            <a:r>
              <a:rPr lang="en-US" baseline="0" dirty="0"/>
              <a:t> degree relatives with celiac disease increases the </a:t>
            </a:r>
            <a:r>
              <a:rPr lang="en-US" baseline="0" dirty="0" smtClean="0"/>
              <a:t>risk as well</a:t>
            </a:r>
            <a:endParaRPr lang="en-US" baseline="0" dirty="0"/>
          </a:p>
          <a:p>
            <a:pPr marL="171450" indent="-171450">
              <a:buFontTx/>
              <a:buChar char="-"/>
            </a:pPr>
            <a:r>
              <a:rPr lang="en-US" baseline="0" dirty="0"/>
              <a:t>Thought to be a 1 in 22 chance in 1</a:t>
            </a:r>
            <a:r>
              <a:rPr lang="en-US" baseline="30000" dirty="0"/>
              <a:t>st</a:t>
            </a:r>
            <a:r>
              <a:rPr lang="en-US" baseline="0" dirty="0"/>
              <a:t> degree relatives and 1 in 39 chance for 2</a:t>
            </a:r>
            <a:r>
              <a:rPr lang="en-US" baseline="30000" dirty="0"/>
              <a:t>nd</a:t>
            </a:r>
            <a:r>
              <a:rPr lang="en-US" baseline="0" dirty="0"/>
              <a:t> degree relatives </a:t>
            </a:r>
            <a:endParaRPr lang="en-US" baseline="0" dirty="0" smtClean="0"/>
          </a:p>
          <a:p>
            <a:pPr marL="171450" indent="-171450">
              <a:buFontTx/>
              <a:buChar char="-"/>
            </a:pPr>
            <a:endParaRPr lang="en-US" baseline="0" dirty="0" smtClean="0"/>
          </a:p>
          <a:p>
            <a:pPr marL="171450" indent="-171450">
              <a:buFontTx/>
              <a:buChar char="-"/>
            </a:pPr>
            <a:r>
              <a:rPr lang="en-US" baseline="0" dirty="0" smtClean="0"/>
              <a:t>Next slide: so with all of this information, the next question becomes who should I screen?</a:t>
            </a: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15</a:t>
            </a:fld>
            <a:endParaRPr lang="en-US"/>
          </a:p>
        </p:txBody>
      </p:sp>
    </p:spTree>
    <p:extLst>
      <p:ext uri="{BB962C8B-B14F-4D97-AF65-F5344CB8AC3E}">
        <p14:creationId xmlns:p14="http://schemas.microsoft.com/office/powerpoint/2010/main" val="310709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deciding</a:t>
            </a:r>
            <a:r>
              <a:rPr lang="en-US" baseline="0" dirty="0"/>
              <a:t> who to test or screen for celiac disease, important to consider if they have a 1</a:t>
            </a:r>
            <a:r>
              <a:rPr lang="en-US" baseline="30000" dirty="0"/>
              <a:t>st</a:t>
            </a:r>
            <a:r>
              <a:rPr lang="en-US" baseline="0" dirty="0"/>
              <a:t> degree family member with biopsy confirmed celiac disease</a:t>
            </a:r>
          </a:p>
          <a:p>
            <a:pPr marL="171450" indent="-171450">
              <a:buFontTx/>
              <a:buChar char="-"/>
            </a:pPr>
            <a:r>
              <a:rPr lang="en-US" baseline="0" dirty="0"/>
              <a:t>Obviously consider screening in your symptomatic patients</a:t>
            </a:r>
          </a:p>
          <a:p>
            <a:pPr marL="171450" indent="-171450">
              <a:buFontTx/>
              <a:buChar char="-"/>
            </a:pPr>
            <a:r>
              <a:rPr lang="en-US" baseline="0" dirty="0"/>
              <a:t>However, important to also consider those asymptomatic patients who have conditions associated with celiac </a:t>
            </a:r>
            <a:r>
              <a:rPr lang="en-US" baseline="0" dirty="0" smtClean="0"/>
              <a:t>disease</a:t>
            </a:r>
          </a:p>
          <a:p>
            <a:pPr marL="0" indent="0">
              <a:buFontTx/>
              <a:buNone/>
            </a:pPr>
            <a:r>
              <a:rPr lang="en-US" baseline="0" dirty="0" smtClean="0"/>
              <a:t> </a:t>
            </a:r>
            <a:endParaRPr lang="en-US" baseline="0" dirty="0"/>
          </a:p>
          <a:p>
            <a:pPr marL="171450" indent="-171450">
              <a:buFontTx/>
              <a:buChar char="-"/>
            </a:pPr>
            <a:r>
              <a:rPr lang="en-US" baseline="0" dirty="0"/>
              <a:t>Can consider addition of HLA testing as well in particular clinical situations</a:t>
            </a:r>
            <a:endParaRPr lang="en-US" dirty="0"/>
          </a:p>
          <a:p>
            <a:r>
              <a:rPr lang="en-US" dirty="0"/>
              <a:t>-Although presence</a:t>
            </a:r>
            <a:r>
              <a:rPr lang="en-US" baseline="0" dirty="0"/>
              <a:t> of one or more of these genes is necessary for celiac disease, it is not sufficient for disease development </a:t>
            </a:r>
          </a:p>
          <a:p>
            <a:r>
              <a:rPr lang="en-US" baseline="0" dirty="0"/>
              <a:t>-Can </a:t>
            </a:r>
            <a:r>
              <a:rPr lang="en-US" baseline="0" dirty="0" smtClean="0"/>
              <a:t>also be </a:t>
            </a:r>
            <a:r>
              <a:rPr lang="en-US" baseline="0" dirty="0"/>
              <a:t>helpful if the patient is found to have neither of the genes, which excludes the possibility of celiac disease or developing it</a:t>
            </a:r>
          </a:p>
          <a:p>
            <a:endParaRPr lang="en-US" dirty="0"/>
          </a:p>
          <a:p>
            <a:r>
              <a:rPr lang="en-US" dirty="0" smtClean="0"/>
              <a:t>Absence </a:t>
            </a:r>
            <a:r>
              <a:rPr lang="en-US" dirty="0"/>
              <a:t>of HLA-DQ2/DQ8 = high negative predictive value; excludes possibility of developing celiac</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16</a:t>
            </a:fld>
            <a:endParaRPr lang="en-US"/>
          </a:p>
        </p:txBody>
      </p:sp>
    </p:spTree>
    <p:extLst>
      <p:ext uri="{BB962C8B-B14F-4D97-AF65-F5344CB8AC3E}">
        <p14:creationId xmlns:p14="http://schemas.microsoft.com/office/powerpoint/2010/main" val="3935315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to consider other diagnoses</a:t>
            </a:r>
            <a:r>
              <a:rPr lang="en-US" baseline="0" dirty="0" smtClean="0"/>
              <a:t> as well depending on the presentation of the patient and their symptoms </a:t>
            </a:r>
          </a:p>
          <a:p>
            <a:endParaRPr lang="en-US" dirty="0" smtClean="0"/>
          </a:p>
          <a:p>
            <a:r>
              <a:rPr lang="en-US" dirty="0" smtClean="0"/>
              <a:t>What </a:t>
            </a:r>
            <a:r>
              <a:rPr lang="en-US" dirty="0"/>
              <a:t>are some other differential</a:t>
            </a:r>
            <a:r>
              <a:rPr lang="en-US" baseline="0" dirty="0"/>
              <a:t> diagnoses you would consider in a symptomatic patient</a:t>
            </a:r>
            <a:r>
              <a:rPr lang="en-US" baseline="0" dirty="0" smtClean="0"/>
              <a:t>?</a:t>
            </a:r>
          </a:p>
          <a:p>
            <a:endParaRPr lang="en-US" baseline="0" dirty="0" smtClean="0"/>
          </a:p>
          <a:p>
            <a:r>
              <a:rPr lang="en-US" dirty="0" smtClean="0"/>
              <a:t>Next slide</a:t>
            </a:r>
            <a:r>
              <a:rPr lang="en-US" dirty="0" smtClean="0">
                <a:sym typeface="Wingdings" panose="05000000000000000000" pitchFamily="2" charset="2"/>
              </a:rPr>
              <a:t> </a:t>
            </a:r>
            <a:r>
              <a:rPr lang="en-US" dirty="0" smtClean="0"/>
              <a:t>once you’ve determined who to test, the next question is which test is most appropriate?</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18</a:t>
            </a:fld>
            <a:endParaRPr lang="en-US"/>
          </a:p>
        </p:txBody>
      </p:sp>
    </p:spTree>
    <p:extLst>
      <p:ext uri="{BB962C8B-B14F-4D97-AF65-F5344CB8AC3E}">
        <p14:creationId xmlns:p14="http://schemas.microsoft.com/office/powerpoint/2010/main" val="3521503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Should </a:t>
            </a:r>
            <a:r>
              <a:rPr lang="en-US" baseline="0" dirty="0"/>
              <a:t>start with serological tests to determine if endoscopy with small intestinal biopsy is indicated</a:t>
            </a:r>
          </a:p>
          <a:p>
            <a:pPr marL="171450" indent="-171450">
              <a:buFontTx/>
              <a:buChar char="-"/>
            </a:pPr>
            <a:r>
              <a:rPr lang="en-US" baseline="0" dirty="0"/>
              <a:t>-Very important to obtain total serum IgA to exclude those with IgA </a:t>
            </a:r>
            <a:r>
              <a:rPr lang="en-US" baseline="0" dirty="0" smtClean="0"/>
              <a:t>deficiency. TTG IgG recommended in those individuals with IgA deficiency. </a:t>
            </a:r>
          </a:p>
          <a:p>
            <a:pPr marL="171450" indent="-171450">
              <a:buFontTx/>
              <a:buChar char="-"/>
            </a:pPr>
            <a:r>
              <a:rPr lang="en-US" baseline="0" dirty="0" smtClean="0"/>
              <a:t>Approximately 2% of children with celiac disease will have a previously unrecognized IgA deficiency </a:t>
            </a:r>
          </a:p>
          <a:p>
            <a:pPr marL="171450" indent="-171450">
              <a:buFontTx/>
              <a:buChar char="-"/>
            </a:pPr>
            <a:endParaRPr lang="en-US" baseline="0" dirty="0"/>
          </a:p>
          <a:p>
            <a:pPr marL="171450" indent="-171450">
              <a:buFontTx/>
              <a:buChar char="-"/>
            </a:pPr>
            <a:r>
              <a:rPr lang="en-US" baseline="0" dirty="0"/>
              <a:t>Another situation seen in practice quite commonly is a weakly positive TTG IgA. </a:t>
            </a:r>
            <a:r>
              <a:rPr lang="en-US" baseline="0" dirty="0" smtClean="0"/>
              <a:t>We will discuss a case study later on regarding this. </a:t>
            </a:r>
            <a:endParaRPr lang="en-US" baseline="0" dirty="0"/>
          </a:p>
          <a:p>
            <a:pPr marL="171450" indent="-171450">
              <a:buFontTx/>
              <a:buChar char="-"/>
            </a:pPr>
            <a:r>
              <a:rPr lang="en-US" baseline="0" dirty="0"/>
              <a:t>Some may recommend EGD at that time, and some may recommend repeat screening blood work in approximately 6 months </a:t>
            </a:r>
          </a:p>
          <a:p>
            <a:pPr marL="171450" indent="-171450">
              <a:buFontTx/>
              <a:buChar char="-"/>
            </a:pPr>
            <a:r>
              <a:rPr lang="en-US" baseline="0" dirty="0" smtClean="0"/>
              <a:t>Just very </a:t>
            </a:r>
            <a:r>
              <a:rPr lang="en-US" baseline="0" dirty="0"/>
              <a:t>important if waiting to repeat screening blood work, to educate the family to have patient continue gluten containing diet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19</a:t>
            </a:fld>
            <a:endParaRPr lang="en-US"/>
          </a:p>
        </p:txBody>
      </p:sp>
    </p:spTree>
    <p:extLst>
      <p:ext uri="{BB962C8B-B14F-4D97-AF65-F5344CB8AC3E}">
        <p14:creationId xmlns:p14="http://schemas.microsoft.com/office/powerpoint/2010/main" val="1852116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algorithm to</a:t>
            </a:r>
            <a:r>
              <a:rPr lang="en-US" baseline="0" dirty="0"/>
              <a:t> refer for evaluation of the symptomatic </a:t>
            </a:r>
            <a:r>
              <a:rPr lang="en-US" baseline="0" dirty="0" smtClean="0"/>
              <a:t>child</a:t>
            </a:r>
          </a:p>
          <a:p>
            <a:endParaRPr lang="en-US" baseline="0" dirty="0"/>
          </a:p>
          <a:p>
            <a:r>
              <a:rPr lang="en-US" baseline="0" dirty="0"/>
              <a:t>-Biggest take </a:t>
            </a:r>
            <a:r>
              <a:rPr lang="en-US" baseline="0" dirty="0" smtClean="0"/>
              <a:t>away </a:t>
            </a:r>
            <a:r>
              <a:rPr lang="en-US" baseline="0" dirty="0"/>
              <a:t>from this slide would be please do not recommend gluten free diet prior to endoscopy</a:t>
            </a:r>
          </a:p>
          <a:p>
            <a:r>
              <a:rPr lang="en-US" baseline="0" dirty="0"/>
              <a:t>-Experts agree there needs to be approximately an equivalent of 1 slice of bread daily in the diet for at least 6-8 weeks for blood work to be considered accurate</a:t>
            </a:r>
          </a:p>
          <a:p>
            <a:r>
              <a:rPr lang="en-US" baseline="0" dirty="0"/>
              <a:t>-Common issue seen in practice is where gluten will be removed out of diet by either parents or the patient prior to any testing</a:t>
            </a:r>
          </a:p>
          <a:p>
            <a:endParaRPr lang="en-US" dirty="0"/>
          </a:p>
        </p:txBody>
      </p:sp>
      <p:sp>
        <p:nvSpPr>
          <p:cNvPr id="4" name="Slide Number Placeholder 3"/>
          <p:cNvSpPr>
            <a:spLocks noGrp="1"/>
          </p:cNvSpPr>
          <p:nvPr>
            <p:ph type="sldNum" sz="quarter" idx="5"/>
          </p:nvPr>
        </p:nvSpPr>
        <p:spPr/>
        <p:txBody>
          <a:bodyPr/>
          <a:lstStyle/>
          <a:p>
            <a:fld id="{3302783E-113E-46A4-B4B3-8E8AC0E69E3B}" type="slidenum">
              <a:rPr lang="en-US" smtClean="0"/>
              <a:t>20</a:t>
            </a:fld>
            <a:endParaRPr lang="en-US"/>
          </a:p>
        </p:txBody>
      </p:sp>
    </p:spTree>
    <p:extLst>
      <p:ext uri="{BB962C8B-B14F-4D97-AF65-F5344CB8AC3E}">
        <p14:creationId xmlns:p14="http://schemas.microsoft.com/office/powerpoint/2010/main" val="3688774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mentioned</a:t>
            </a:r>
            <a:r>
              <a:rPr lang="en-US" baseline="0" dirty="0"/>
              <a:t> earlier, the high negative predictive value of the HLA testing does not diagnose celiac disease. In other words if testing is negative, celiac disease can be effectively ruled out </a:t>
            </a:r>
          </a:p>
          <a:p>
            <a:pPr marL="171450" indent="-171450">
              <a:buFontTx/>
              <a:buChar char="-"/>
            </a:pPr>
            <a:r>
              <a:rPr lang="en-US" baseline="0" dirty="0"/>
              <a:t>Can be somewhat helpful in a few clinical </a:t>
            </a:r>
            <a:r>
              <a:rPr lang="en-US" baseline="0" dirty="0" smtClean="0"/>
              <a:t>situations:</a:t>
            </a:r>
            <a:endParaRPr lang="en-US" baseline="0" dirty="0"/>
          </a:p>
          <a:p>
            <a:pPr marL="228600" indent="-228600">
              <a:buFontTx/>
              <a:buAutoNum type="arabicPeriod"/>
            </a:pPr>
            <a:r>
              <a:rPr lang="en-US" baseline="0" dirty="0"/>
              <a:t>Patients on a gluten free diet unwilling to undergo a gluten challenge</a:t>
            </a:r>
          </a:p>
          <a:p>
            <a:pPr marL="228600" indent="-228600">
              <a:buFontTx/>
              <a:buAutoNum type="arabicPeriod"/>
            </a:pPr>
            <a:r>
              <a:rPr lang="en-US" baseline="0" dirty="0"/>
              <a:t>Asymptomatic at risk patients</a:t>
            </a:r>
          </a:p>
          <a:p>
            <a:pPr marL="228600" indent="-228600">
              <a:buFontTx/>
              <a:buAutoNum type="arabicPeriod"/>
            </a:pPr>
            <a:r>
              <a:rPr lang="en-US" baseline="0" dirty="0"/>
              <a:t>Those with questionable biopsy results</a:t>
            </a:r>
          </a:p>
          <a:p>
            <a:pPr marL="0" indent="0">
              <a:buFontTx/>
              <a:buNone/>
            </a:pPr>
            <a:endParaRPr lang="en-US" dirty="0"/>
          </a:p>
          <a:p>
            <a:pPr marL="171450" indent="-171450">
              <a:buFontTx/>
              <a:buChar char="-"/>
            </a:pPr>
            <a:r>
              <a:rPr lang="en-US" dirty="0"/>
              <a:t>DQ2 gene is carried by 1/3 of the US population, but only 4%</a:t>
            </a:r>
            <a:r>
              <a:rPr lang="en-US" baseline="0" dirty="0"/>
              <a:t> of these people develop celiac disease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21</a:t>
            </a:fld>
            <a:endParaRPr lang="en-US"/>
          </a:p>
        </p:txBody>
      </p:sp>
    </p:spTree>
    <p:extLst>
      <p:ext uri="{BB962C8B-B14F-4D97-AF65-F5344CB8AC3E}">
        <p14:creationId xmlns:p14="http://schemas.microsoft.com/office/powerpoint/2010/main" val="2614203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So when I see patients and families back after their initial</a:t>
            </a:r>
            <a:r>
              <a:rPr lang="en-US" baseline="0" dirty="0" smtClean="0"/>
              <a:t> endoscopy as new diagnosis, </a:t>
            </a:r>
            <a:r>
              <a:rPr lang="en-US" dirty="0" smtClean="0"/>
              <a:t>I </a:t>
            </a:r>
            <a:r>
              <a:rPr lang="en-US" dirty="0"/>
              <a:t>like to explain to patients and families when I</a:t>
            </a:r>
            <a:r>
              <a:rPr lang="en-US" baseline="0" dirty="0"/>
              <a:t> see them in follow up for a new diagnosis patient that the villi are these finger like projections in the small intestine that help us absorb our vitamins, minerals, nutrients, etc. and in celiac disease these fingers are “chopped off</a:t>
            </a:r>
            <a:r>
              <a:rPr lang="en-US" baseline="0" dirty="0" smtClean="0"/>
              <a:t>”</a:t>
            </a:r>
          </a:p>
          <a:p>
            <a:pPr marL="171450" indent="-171450">
              <a:buFontTx/>
              <a:buChar char="-"/>
            </a:pPr>
            <a:endParaRPr lang="en-US" baseline="0" dirty="0"/>
          </a:p>
          <a:p>
            <a:pPr marL="171450" indent="-171450">
              <a:buFontTx/>
              <a:buChar char="-"/>
            </a:pPr>
            <a:r>
              <a:rPr lang="en-US" baseline="0" dirty="0"/>
              <a:t>The damage to the small intestine is progressive and characteristic changes seen on the intestinal biopsy can be staged</a:t>
            </a:r>
          </a:p>
          <a:p>
            <a:pPr marL="171450" indent="-171450">
              <a:buFontTx/>
              <a:buChar char="-"/>
            </a:pPr>
            <a:r>
              <a:rPr lang="en-US" baseline="0" dirty="0"/>
              <a:t>Stage 3 being villous atrophy</a:t>
            </a:r>
          </a:p>
          <a:p>
            <a:pPr marL="171450" indent="-171450">
              <a:buFontTx/>
              <a:buChar char="-"/>
            </a:pPr>
            <a:r>
              <a:rPr lang="en-US" baseline="0" dirty="0"/>
              <a:t>Typically the pathologist will report the changes seen on biopsies, stating that they are consistent with celiac disease</a:t>
            </a:r>
          </a:p>
          <a:p>
            <a:pPr marL="0" indent="0">
              <a:buFontTx/>
              <a:buNone/>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22</a:t>
            </a:fld>
            <a:endParaRPr lang="en-US"/>
          </a:p>
        </p:txBody>
      </p:sp>
    </p:spTree>
    <p:extLst>
      <p:ext uri="{BB962C8B-B14F-4D97-AF65-F5344CB8AC3E}">
        <p14:creationId xmlns:p14="http://schemas.microsoft.com/office/powerpoint/2010/main" val="1422629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do not expect</a:t>
            </a:r>
            <a:r>
              <a:rPr lang="en-US" baseline="0" dirty="0"/>
              <a:t> anyone to memorize this, but just included for your knowledge </a:t>
            </a:r>
            <a:endParaRPr lang="en-US" baseline="0" dirty="0" smtClean="0"/>
          </a:p>
          <a:p>
            <a:endParaRPr lang="en-US" baseline="0" dirty="0" smtClean="0"/>
          </a:p>
          <a:p>
            <a:r>
              <a:rPr lang="en-US" baseline="0" dirty="0" smtClean="0"/>
              <a:t>Next slide: So when do we refer for EGD with small intestinal biopsy?</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23</a:t>
            </a:fld>
            <a:endParaRPr lang="en-US"/>
          </a:p>
        </p:txBody>
      </p:sp>
    </p:spTree>
    <p:extLst>
      <p:ext uri="{BB962C8B-B14F-4D97-AF65-F5344CB8AC3E}">
        <p14:creationId xmlns:p14="http://schemas.microsoft.com/office/powerpoint/2010/main" val="24921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a:t>
            </a:r>
            <a:r>
              <a:rPr lang="en-US" baseline="0" dirty="0"/>
              <a:t>patients with TTG IgA above the cutoff value (normal being anything less than 4) (weak positive 5-9)</a:t>
            </a:r>
          </a:p>
          <a:p>
            <a:r>
              <a:rPr lang="en-US" baseline="0" dirty="0"/>
              <a:t>-Will refer for EGD for some patients where the suspicion for celiac remains high despite normal serologic testing</a:t>
            </a:r>
          </a:p>
          <a:p>
            <a:endParaRPr lang="en-US" baseline="0" dirty="0"/>
          </a:p>
          <a:p>
            <a:r>
              <a:rPr lang="en-US" baseline="0" dirty="0"/>
              <a:t>-Important to note that repeat biopsy is not generally recommended to confirm the diagnosis if a patient has improved clinically on a gluten free diet </a:t>
            </a:r>
          </a:p>
          <a:p>
            <a:r>
              <a:rPr lang="en-US" baseline="0" dirty="0"/>
              <a:t>-A second biopsy is really only reserved for patients who have had an unsatisfactory response to a strict gluten free diet </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24</a:t>
            </a:fld>
            <a:endParaRPr lang="en-US"/>
          </a:p>
        </p:txBody>
      </p:sp>
    </p:spTree>
    <p:extLst>
      <p:ext uri="{BB962C8B-B14F-4D97-AF65-F5344CB8AC3E}">
        <p14:creationId xmlns:p14="http://schemas.microsoft.com/office/powerpoint/2010/main" val="219916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-Described by Dr. Samuel</a:t>
            </a:r>
            <a:r>
              <a:rPr lang="en-US" baseline="0" dirty="0"/>
              <a:t> Gee in 1888 report entitled “on the Coeliac Affection” – anemia, cachexia, diarrhea, and developmental delay in children. (Term “coeliac” derived from Greek word for abdominal)</a:t>
            </a:r>
          </a:p>
          <a:p>
            <a:endParaRPr lang="en-US" baseline="0" dirty="0"/>
          </a:p>
          <a:p>
            <a:r>
              <a:rPr lang="en-US" baseline="0" dirty="0"/>
              <a:t>-Banana babies- </a:t>
            </a:r>
            <a:r>
              <a:rPr lang="en-US" baseline="0" dirty="0" smtClean="0"/>
              <a:t>This was an idea started </a:t>
            </a:r>
            <a:r>
              <a:rPr lang="en-US" baseline="0" dirty="0"/>
              <a:t>by Dr. Sidney Haas at this time. </a:t>
            </a:r>
          </a:p>
          <a:p>
            <a:r>
              <a:rPr lang="en-US" baseline="0" dirty="0"/>
              <a:t>So the idea was because [the children] are having diarrhea—because that was the main manifestation of celiac disease at that time—and because they knew that with diarrhea you lose some minerals, in particular potassium, empirically they decide for bananas. Why? Because they’re filled with astringent, so in other words they make you constipated, so they try to counterbalance the diarrhea and…because they are rich in potassium. So that’s the reason why they decided to focus on bananas and they give you enough calories to stay afloat. And of course, eating bananas and nothing else, you are gluten free. And you know—surprise, surprise—these kids were surviving on that diet.”</a:t>
            </a:r>
          </a:p>
          <a:p>
            <a:endParaRPr lang="en-US" baseline="0" dirty="0"/>
          </a:p>
          <a:p>
            <a:r>
              <a:rPr lang="en-US" baseline="0" dirty="0"/>
              <a:t>-1940s- Dutch pediatrician noticed clinical improvement of his patients during the Dutch famine (during which flour was scarce). He noticed that the shortage of bread led to a significant drop in the death rate </a:t>
            </a:r>
            <a:r>
              <a:rPr lang="en-US" baseline="0" dirty="0" smtClean="0"/>
              <a:t>among </a:t>
            </a:r>
            <a:r>
              <a:rPr lang="en-US" baseline="0" dirty="0"/>
              <a:t>children affected by celiac disease from greater than 35% to essentially zero </a:t>
            </a:r>
            <a:endParaRPr lang="en-US" baseline="0" dirty="0" smtClean="0"/>
          </a:p>
          <a:p>
            <a:endParaRPr lang="en-US" baseline="0" dirty="0" smtClean="0"/>
          </a:p>
          <a:p>
            <a:endParaRPr lang="en-US" baseline="0" dirty="0" smtClean="0"/>
          </a:p>
          <a:p>
            <a:r>
              <a:rPr lang="en-US" baseline="0" dirty="0" smtClean="0"/>
              <a:t>So now that we have looked at how the diagnosis of celiac disease has evolved over time, that begs the question, what exactly is celiac disease? </a:t>
            </a:r>
            <a:endParaRPr lang="en-US" baseline="0" dirty="0"/>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6</a:t>
            </a:fld>
            <a:endParaRPr lang="en-US"/>
          </a:p>
        </p:txBody>
      </p:sp>
    </p:spTree>
    <p:extLst>
      <p:ext uri="{BB962C8B-B14F-4D97-AF65-F5344CB8AC3E}">
        <p14:creationId xmlns:p14="http://schemas.microsoft.com/office/powerpoint/2010/main" val="3469310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diagnosis in children on the basis of gastrointestinal symptoms alone was incorrect</a:t>
            </a:r>
            <a:r>
              <a:rPr lang="en-US" baseline="0" dirty="0"/>
              <a:t> more than 50% of cases </a:t>
            </a:r>
          </a:p>
          <a:p>
            <a:r>
              <a:rPr lang="en-US" baseline="0" dirty="0"/>
              <a:t>-Radiological and other </a:t>
            </a:r>
            <a:r>
              <a:rPr lang="en-US" baseline="0" dirty="0" err="1"/>
              <a:t>nonserological</a:t>
            </a:r>
            <a:r>
              <a:rPr lang="en-US" baseline="0" dirty="0"/>
              <a:t> tests were also unable to separate those with or without villous atrophy</a:t>
            </a:r>
            <a:r>
              <a:rPr lang="en-US" baseline="0" dirty="0" smtClean="0"/>
              <a:t>.</a:t>
            </a:r>
          </a:p>
          <a:p>
            <a:r>
              <a:rPr lang="en-US" baseline="0" dirty="0" smtClean="0"/>
              <a:t>-Important to remember this is a lifelong to a gluten free diet, which is why this is recommended to confirm. </a:t>
            </a:r>
            <a:endParaRPr lang="en-US" baseline="0" dirty="0"/>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25</a:t>
            </a:fld>
            <a:endParaRPr lang="en-US"/>
          </a:p>
        </p:txBody>
      </p:sp>
    </p:spTree>
    <p:extLst>
      <p:ext uri="{BB962C8B-B14F-4D97-AF65-F5344CB8AC3E}">
        <p14:creationId xmlns:p14="http://schemas.microsoft.com/office/powerpoint/2010/main" val="3087137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procedure is an opportunity</a:t>
            </a:r>
            <a:r>
              <a:rPr lang="en-US" baseline="0" dirty="0"/>
              <a:t> for shared decision making</a:t>
            </a:r>
          </a:p>
          <a:p>
            <a:r>
              <a:rPr lang="en-US" baseline="0" dirty="0"/>
              <a:t>-If a child meets European guidelines (classic symptoms, TTG over 100, positive HLA typing and positive </a:t>
            </a:r>
            <a:r>
              <a:rPr lang="en-US" baseline="0" dirty="0" err="1"/>
              <a:t>endomysial</a:t>
            </a:r>
            <a:r>
              <a:rPr lang="en-US" baseline="0" dirty="0"/>
              <a:t> antibody) can have discussion with family regarding foregoing endoscopy and making the diagnosis </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26</a:t>
            </a:fld>
            <a:endParaRPr lang="en-US"/>
          </a:p>
        </p:txBody>
      </p:sp>
    </p:spTree>
    <p:extLst>
      <p:ext uri="{BB962C8B-B14F-4D97-AF65-F5344CB8AC3E}">
        <p14:creationId xmlns:p14="http://schemas.microsoft.com/office/powerpoint/2010/main" val="2038093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through</a:t>
            </a:r>
            <a:r>
              <a:rPr lang="en-US" baseline="0" dirty="0"/>
              <a:t> some very plausible clinical situations you may encounter in practice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27</a:t>
            </a:fld>
            <a:endParaRPr lang="en-US"/>
          </a:p>
        </p:txBody>
      </p:sp>
    </p:spTree>
    <p:extLst>
      <p:ext uri="{BB962C8B-B14F-4D97-AF65-F5344CB8AC3E}">
        <p14:creationId xmlns:p14="http://schemas.microsoft.com/office/powerpoint/2010/main" val="2085938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important to always look at growth chart and trends</a:t>
            </a:r>
          </a:p>
          <a:p>
            <a:r>
              <a:rPr lang="en-US" dirty="0"/>
              <a:t>-This growth chart is an excellent example of small trends noted over time that may clue the provider</a:t>
            </a:r>
            <a:r>
              <a:rPr lang="en-US" baseline="0" dirty="0"/>
              <a:t> to pursue further workup</a:t>
            </a:r>
          </a:p>
          <a:p>
            <a:r>
              <a:rPr lang="en-US" baseline="0" dirty="0"/>
              <a:t>-This is more of an obvious example, but take away from this slide is to always remember growth!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30</a:t>
            </a:fld>
            <a:endParaRPr lang="en-US"/>
          </a:p>
        </p:txBody>
      </p:sp>
    </p:spTree>
    <p:extLst>
      <p:ext uri="{BB962C8B-B14F-4D97-AF65-F5344CB8AC3E}">
        <p14:creationId xmlns:p14="http://schemas.microsoft.com/office/powerpoint/2010/main" val="3566513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32</a:t>
            </a:fld>
            <a:endParaRPr lang="en-US"/>
          </a:p>
        </p:txBody>
      </p:sp>
    </p:spTree>
    <p:extLst>
      <p:ext uri="{BB962C8B-B14F-4D97-AF65-F5344CB8AC3E}">
        <p14:creationId xmlns:p14="http://schemas.microsoft.com/office/powerpoint/2010/main" val="1130713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in TSH</a:t>
            </a:r>
            <a:r>
              <a:rPr lang="en-US" baseline="0" dirty="0"/>
              <a:t> here as well given the constipation since we were obtaining screening blood work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36</a:t>
            </a:fld>
            <a:endParaRPr lang="en-US"/>
          </a:p>
        </p:txBody>
      </p:sp>
    </p:spTree>
    <p:extLst>
      <p:ext uri="{BB962C8B-B14F-4D97-AF65-F5344CB8AC3E}">
        <p14:creationId xmlns:p14="http://schemas.microsoft.com/office/powerpoint/2010/main" val="3264279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good case for discussion </a:t>
            </a:r>
          </a:p>
          <a:p>
            <a:r>
              <a:rPr lang="en-US" dirty="0"/>
              <a:t>- Really depends on how significant the symptoms</a:t>
            </a:r>
            <a:r>
              <a:rPr lang="en-US" baseline="0" dirty="0"/>
              <a:t> are</a:t>
            </a:r>
          </a:p>
          <a:p>
            <a:r>
              <a:rPr lang="en-US" baseline="0" dirty="0"/>
              <a:t>- for a child who is failing to thrive, I have a much lower threshold to send for biopsy</a:t>
            </a:r>
          </a:p>
          <a:p>
            <a:pPr marL="171450" indent="-171450">
              <a:buFontTx/>
              <a:buChar char="-"/>
            </a:pPr>
            <a:r>
              <a:rPr lang="en-US" baseline="0" dirty="0"/>
              <a:t>Would also consider obtaining </a:t>
            </a:r>
            <a:r>
              <a:rPr lang="en-US" baseline="0" dirty="0" err="1"/>
              <a:t>endomysial</a:t>
            </a:r>
            <a:r>
              <a:rPr lang="en-US" baseline="0" dirty="0"/>
              <a:t> antibody here. Studies show it is equally accurate to the TTG IgA, and some data suggests in patients 3 and younger it is actually more sensitive</a:t>
            </a:r>
          </a:p>
          <a:p>
            <a:pPr marL="0" indent="0">
              <a:buFontTx/>
              <a:buNone/>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41</a:t>
            </a:fld>
            <a:endParaRPr lang="en-US"/>
          </a:p>
        </p:txBody>
      </p:sp>
    </p:spTree>
    <p:extLst>
      <p:ext uri="{BB962C8B-B14F-4D97-AF65-F5344CB8AC3E}">
        <p14:creationId xmlns:p14="http://schemas.microsoft.com/office/powerpoint/2010/main" val="3297615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helpful web</a:t>
            </a:r>
            <a:r>
              <a:rPr lang="en-US" baseline="0" dirty="0"/>
              <a:t> based algorithm tool on naspghan.org to help clinical decision making in these particular situations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42</a:t>
            </a:fld>
            <a:endParaRPr lang="en-US"/>
          </a:p>
        </p:txBody>
      </p:sp>
    </p:spTree>
    <p:extLst>
      <p:ext uri="{BB962C8B-B14F-4D97-AF65-F5344CB8AC3E}">
        <p14:creationId xmlns:p14="http://schemas.microsoft.com/office/powerpoint/2010/main" val="1355212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show of hands</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43</a:t>
            </a:fld>
            <a:endParaRPr lang="en-US"/>
          </a:p>
        </p:txBody>
      </p:sp>
    </p:spTree>
    <p:extLst>
      <p:ext uri="{BB962C8B-B14F-4D97-AF65-F5344CB8AC3E}">
        <p14:creationId xmlns:p14="http://schemas.microsoft.com/office/powerpoint/2010/main" val="2504008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helpful table to help differentiate between these three entities</a:t>
            </a:r>
          </a:p>
          <a:p>
            <a:pPr marL="171450" indent="-171450">
              <a:buFontTx/>
              <a:buChar char="-"/>
            </a:pPr>
            <a:r>
              <a:rPr lang="en-US" dirty="0"/>
              <a:t>Our allergists in the crowd can obviously speak better to wheat</a:t>
            </a:r>
            <a:r>
              <a:rPr lang="en-US" baseline="0" dirty="0"/>
              <a:t> allergy</a:t>
            </a:r>
          </a:p>
          <a:p>
            <a:pPr marL="171450" indent="-171450">
              <a:buFontTx/>
              <a:buChar char="-"/>
            </a:pPr>
            <a:r>
              <a:rPr lang="en-US" baseline="0" dirty="0"/>
              <a:t>The two we focus on in GI are celiac and non-celiac gluten sensitivity </a:t>
            </a:r>
          </a:p>
          <a:p>
            <a:pPr marL="171450" indent="-171450">
              <a:buFontTx/>
              <a:buChar char="-"/>
            </a:pPr>
            <a:r>
              <a:rPr lang="en-US" baseline="0" dirty="0"/>
              <a:t>Non-celiac gluten sensitivity is a poorly defined syndrome characterized by a variable combination of intestinal and/or </a:t>
            </a:r>
            <a:r>
              <a:rPr lang="en-US" baseline="0" dirty="0" err="1"/>
              <a:t>extraintestinal</a:t>
            </a:r>
            <a:r>
              <a:rPr lang="en-US" baseline="0" dirty="0"/>
              <a:t> symptoms, typically occurring soon after the ingestion of gluten-containing foods and disappearing quickly upon their withdrawal. </a:t>
            </a:r>
          </a:p>
          <a:p>
            <a:pPr marL="171450" indent="-171450">
              <a:buFontTx/>
              <a:buChar char="-"/>
            </a:pPr>
            <a:r>
              <a:rPr lang="en-US" baseline="0" dirty="0"/>
              <a:t>Occurring in individuals where both celiac disease and wheat allergy have been excluded where appropriate </a:t>
            </a:r>
          </a:p>
          <a:p>
            <a:endParaRPr lang="en-US" dirty="0"/>
          </a:p>
        </p:txBody>
      </p:sp>
      <p:sp>
        <p:nvSpPr>
          <p:cNvPr id="4" name="Slide Number Placeholder 3"/>
          <p:cNvSpPr>
            <a:spLocks noGrp="1"/>
          </p:cNvSpPr>
          <p:nvPr>
            <p:ph type="sldNum" sz="quarter" idx="5"/>
          </p:nvPr>
        </p:nvSpPr>
        <p:spPr/>
        <p:txBody>
          <a:bodyPr/>
          <a:lstStyle/>
          <a:p>
            <a:fld id="{3302783E-113E-46A4-B4B3-8E8AC0E69E3B}" type="slidenum">
              <a:rPr lang="en-US" smtClean="0"/>
              <a:t>44</a:t>
            </a:fld>
            <a:endParaRPr lang="en-US"/>
          </a:p>
        </p:txBody>
      </p:sp>
    </p:spTree>
    <p:extLst>
      <p:ext uri="{BB962C8B-B14F-4D97-AF65-F5344CB8AC3E}">
        <p14:creationId xmlns:p14="http://schemas.microsoft.com/office/powerpoint/2010/main" val="337542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-Celiac disease is a lifelong sensitivity to gluten in genetically susceptible individuals</a:t>
            </a:r>
            <a:r>
              <a:rPr lang="en-US" baseline="0" dirty="0"/>
              <a:t> that results in characteristic damage to the small intestine. </a:t>
            </a:r>
          </a:p>
          <a:p>
            <a:r>
              <a:rPr lang="en-US" baseline="0" dirty="0"/>
              <a:t>-Gluten is a general term for the storage proteins found in wheat, barley, &amp; rye</a:t>
            </a:r>
          </a:p>
          <a:p>
            <a:pPr marL="171450" indent="-171450">
              <a:buFontTx/>
              <a:buChar char="-"/>
            </a:pPr>
            <a:r>
              <a:rPr lang="en-US" baseline="0" dirty="0"/>
              <a:t>It is characterized by a variety of clinical GI and non-GI manifestations, which may begin in either childhood or adult life</a:t>
            </a:r>
          </a:p>
          <a:p>
            <a:pPr marL="171450" indent="-171450">
              <a:buFontTx/>
              <a:buChar char="-"/>
            </a:pPr>
            <a:r>
              <a:rPr lang="en-US" baseline="0" dirty="0"/>
              <a:t>Some individuals are completely asymptomatic &amp; we will discuss conditions associated with celiac disease in a few slides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7</a:t>
            </a:fld>
            <a:endParaRPr lang="en-US"/>
          </a:p>
        </p:txBody>
      </p:sp>
    </p:spTree>
    <p:extLst>
      <p:ext uri="{BB962C8B-B14F-4D97-AF65-F5344CB8AC3E}">
        <p14:creationId xmlns:p14="http://schemas.microsoft.com/office/powerpoint/2010/main" val="1269847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a:t>
            </a:r>
            <a:r>
              <a:rPr lang="en-US" baseline="0" dirty="0"/>
              <a:t> helps to highlight the difference between celiac disease &amp; non-celiac gluten sensitivity </a:t>
            </a:r>
          </a:p>
          <a:p>
            <a:pPr marL="0" indent="0">
              <a:buFontTx/>
              <a:buNone/>
            </a:pPr>
            <a:endParaRPr lang="en-US" dirty="0" smtClean="0"/>
          </a:p>
          <a:p>
            <a:pPr marL="171450" indent="-171450">
              <a:buFontTx/>
              <a:buChar char="-"/>
            </a:pPr>
            <a:r>
              <a:rPr lang="en-US" dirty="0" smtClean="0"/>
              <a:t>In terms of comorbidities of unmanaged celiac disease, can include nutritional deficiencies, poor growth and/or bone health, and increased risk of enteropathy t-cell mediated lymphoma </a:t>
            </a:r>
          </a:p>
          <a:p>
            <a:pPr marL="171450" indent="-171450">
              <a:buFontTx/>
              <a:buChar char="-"/>
            </a:pPr>
            <a:r>
              <a:rPr lang="en-US" dirty="0" smtClean="0"/>
              <a:t>Typically affects the small intestine</a:t>
            </a:r>
          </a:p>
          <a:p>
            <a:pPr marL="171450" indent="-171450">
              <a:buFontTx/>
              <a:buChar char="-"/>
            </a:pPr>
            <a:r>
              <a:rPr lang="en-US" dirty="0" smtClean="0"/>
              <a:t> Thought to be a increased 5-fold risk in celiac patients; thought to be those non-compliant  or untreated, and in the 30-40 year old population </a:t>
            </a:r>
          </a:p>
          <a:p>
            <a:pPr marL="171450" indent="-171450">
              <a:buFontTx/>
              <a:buChar char="-"/>
            </a:pP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45</a:t>
            </a:fld>
            <a:endParaRPr lang="en-US"/>
          </a:p>
        </p:txBody>
      </p:sp>
    </p:spTree>
    <p:extLst>
      <p:ext uri="{BB962C8B-B14F-4D97-AF65-F5344CB8AC3E}">
        <p14:creationId xmlns:p14="http://schemas.microsoft.com/office/powerpoint/2010/main" val="4270381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t>
            </a:r>
            <a:r>
              <a:rPr lang="en-US" baseline="0" dirty="0"/>
              <a:t> sure we’ve had patients/families ask us about these options out there as well.</a:t>
            </a:r>
          </a:p>
          <a:p>
            <a:r>
              <a:rPr lang="en-US" baseline="0" dirty="0"/>
              <a:t>-While I don’t like to dismiss their interest in this, these are not well documented or supported in the literature </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46</a:t>
            </a:fld>
            <a:endParaRPr lang="en-US"/>
          </a:p>
        </p:txBody>
      </p:sp>
    </p:spTree>
    <p:extLst>
      <p:ext uri="{BB962C8B-B14F-4D97-AF65-F5344CB8AC3E}">
        <p14:creationId xmlns:p14="http://schemas.microsoft.com/office/powerpoint/2010/main" val="2090824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discuss treatment and monitoring, just wanted to make sure everyone is still awake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47</a:t>
            </a:fld>
            <a:endParaRPr lang="en-US"/>
          </a:p>
        </p:txBody>
      </p:sp>
    </p:spTree>
    <p:extLst>
      <p:ext uri="{BB962C8B-B14F-4D97-AF65-F5344CB8AC3E}">
        <p14:creationId xmlns:p14="http://schemas.microsoft.com/office/powerpoint/2010/main" val="3337276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currently no medical treatment for celiac disease</a:t>
            </a:r>
            <a:r>
              <a:rPr lang="en-US" baseline="0" dirty="0"/>
              <a:t> at this time. </a:t>
            </a:r>
          </a:p>
          <a:p>
            <a:r>
              <a:rPr lang="en-US" baseline="0" dirty="0"/>
              <a:t>Gluten free diet for life remains the only scientifically proven treatment available for individuals with celiac disease</a:t>
            </a:r>
          </a:p>
          <a:p>
            <a:r>
              <a:rPr lang="en-US" baseline="0" dirty="0"/>
              <a:t>-Even small amounts of gluten ingested on a regular basis can lead to mucosal damage</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48</a:t>
            </a:fld>
            <a:endParaRPr lang="en-US"/>
          </a:p>
        </p:txBody>
      </p:sp>
    </p:spTree>
    <p:extLst>
      <p:ext uri="{BB962C8B-B14F-4D97-AF65-F5344CB8AC3E}">
        <p14:creationId xmlns:p14="http://schemas.microsoft.com/office/powerpoint/2010/main" val="1715424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should</a:t>
            </a:r>
            <a:r>
              <a:rPr lang="en-US" baseline="0" dirty="0"/>
              <a:t> </a:t>
            </a:r>
            <a:r>
              <a:rPr lang="en-US" dirty="0"/>
              <a:t>begin a gluten free diet only after a complete</a:t>
            </a:r>
            <a:r>
              <a:rPr lang="en-US" baseline="0" dirty="0"/>
              <a:t> diagnostic evaluation, including serology &amp; biopsy </a:t>
            </a:r>
          </a:p>
          <a:p>
            <a:r>
              <a:rPr lang="en-US" dirty="0"/>
              <a:t>-gluten free multivitamin typically</a:t>
            </a:r>
            <a:r>
              <a:rPr lang="en-US" baseline="0" dirty="0"/>
              <a:t> recommended for newly diagnosed children and/or those patients with concerning gaps in their nutrition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49</a:t>
            </a:fld>
            <a:endParaRPr lang="en-US"/>
          </a:p>
        </p:txBody>
      </p:sp>
    </p:spTree>
    <p:extLst>
      <p:ext uri="{BB962C8B-B14F-4D97-AF65-F5344CB8AC3E}">
        <p14:creationId xmlns:p14="http://schemas.microsoft.com/office/powerpoint/2010/main" val="2720444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a:t>
            </a:r>
            <a:r>
              <a:rPr lang="en-US" dirty="0"/>
              <a:t>separate shelf to prevent falling contaminants</a:t>
            </a:r>
          </a:p>
          <a:p>
            <a:r>
              <a:rPr lang="en-US" dirty="0"/>
              <a:t>-Toaster: patient needs his/her own</a:t>
            </a:r>
          </a:p>
          <a:p>
            <a:r>
              <a:rPr lang="en-US" dirty="0"/>
              <a:t>-Cutting boards or plates with grooves (plastic) need to be replaced</a:t>
            </a:r>
          </a:p>
          <a:p>
            <a:r>
              <a:rPr lang="en-US" dirty="0"/>
              <a:t>-Colanders should be metal; plastic colanders can hold onto contaminants more easily</a:t>
            </a:r>
          </a:p>
          <a:p>
            <a:r>
              <a:rPr lang="en-US" dirty="0"/>
              <a:t>-Cooking: may use separate pan</a:t>
            </a:r>
          </a:p>
          <a:p>
            <a:r>
              <a:rPr lang="en-US" dirty="0"/>
              <a:t>-Wash everything before use</a:t>
            </a:r>
          </a:p>
          <a:p>
            <a:r>
              <a:rPr lang="en-US" dirty="0"/>
              <a:t>-Double dipping: do not share containers that are often double dipped with utensils and food (i.e. peanut butter, mayo, dressing, etc.)</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50</a:t>
            </a:fld>
            <a:endParaRPr lang="en-US"/>
          </a:p>
        </p:txBody>
      </p:sp>
    </p:spTree>
    <p:extLst>
      <p:ext uri="{BB962C8B-B14F-4D97-AF65-F5344CB8AC3E}">
        <p14:creationId xmlns:p14="http://schemas.microsoft.com/office/powerpoint/2010/main" val="4047666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Important to alert child’s pharmacy regarding gluten</a:t>
            </a:r>
            <a:r>
              <a:rPr lang="en-US" baseline="0" dirty="0"/>
              <a:t> free medications just in case </a:t>
            </a:r>
          </a:p>
          <a:p>
            <a:pPr marL="171450" indent="-171450">
              <a:buFontTx/>
              <a:buChar char="-"/>
            </a:pPr>
            <a:r>
              <a:rPr lang="en-US" baseline="0" dirty="0"/>
              <a:t>-Also need to think of non-food contamination in terms of hidden sources of gluten, especially for a patient with persistently mildly elevated TTG in spite of report of strict adherence to GFD</a:t>
            </a:r>
          </a:p>
        </p:txBody>
      </p:sp>
      <p:sp>
        <p:nvSpPr>
          <p:cNvPr id="4" name="Slide Number Placeholder 3"/>
          <p:cNvSpPr>
            <a:spLocks noGrp="1"/>
          </p:cNvSpPr>
          <p:nvPr>
            <p:ph type="sldNum" sz="quarter" idx="10"/>
          </p:nvPr>
        </p:nvSpPr>
        <p:spPr/>
        <p:txBody>
          <a:bodyPr/>
          <a:lstStyle/>
          <a:p>
            <a:fld id="{3302783E-113E-46A4-B4B3-8E8AC0E69E3B}" type="slidenum">
              <a:rPr lang="en-US" smtClean="0"/>
              <a:t>51</a:t>
            </a:fld>
            <a:endParaRPr lang="en-US"/>
          </a:p>
        </p:txBody>
      </p:sp>
    </p:spTree>
    <p:extLst>
      <p:ext uri="{BB962C8B-B14F-4D97-AF65-F5344CB8AC3E}">
        <p14:creationId xmlns:p14="http://schemas.microsoft.com/office/powerpoint/2010/main" val="751446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children with newly diagnosed celiac disease will tolerate ingestion of lactose, particularly in moderate amounts </a:t>
            </a:r>
          </a:p>
          <a:p>
            <a:r>
              <a:rPr lang="en-US" dirty="0"/>
              <a:t>-Some parents may be avoiding dairy prior to diagnosis of celiac since they were suspecting lactose intolerance</a:t>
            </a:r>
          </a:p>
          <a:p>
            <a:r>
              <a:rPr lang="en-US" dirty="0"/>
              <a:t>-There can be a secondary lactose intolerance seen in patients with celiac disease, and once patient goes gluten free, most patients are then able to tolerate lactose in diet </a:t>
            </a:r>
          </a:p>
          <a:p>
            <a:r>
              <a:rPr lang="en-US" dirty="0"/>
              <a:t>-The lactase enzyme lives on the tips of the villi, so it would make sense that if the villi are damaged, there may be clinical symptoms of lactose intolerance </a:t>
            </a:r>
          </a:p>
          <a:p>
            <a:r>
              <a:rPr lang="en-US" dirty="0"/>
              <a:t>-Harder cheeses (i.e. parmesan), </a:t>
            </a:r>
            <a:r>
              <a:rPr lang="en-US" dirty="0" err="1"/>
              <a:t>greek</a:t>
            </a:r>
            <a:r>
              <a:rPr lang="en-US" dirty="0"/>
              <a:t> yogurt, etc. may be easier for them</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52</a:t>
            </a:fld>
            <a:endParaRPr lang="en-US"/>
          </a:p>
        </p:txBody>
      </p:sp>
    </p:spTree>
    <p:extLst>
      <p:ext uri="{BB962C8B-B14F-4D97-AF65-F5344CB8AC3E}">
        <p14:creationId xmlns:p14="http://schemas.microsoft.com/office/powerpoint/2010/main" val="1305738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53</a:t>
            </a:fld>
            <a:endParaRPr lang="en-US"/>
          </a:p>
        </p:txBody>
      </p:sp>
    </p:spTree>
    <p:extLst>
      <p:ext uri="{BB962C8B-B14F-4D97-AF65-F5344CB8AC3E}">
        <p14:creationId xmlns:p14="http://schemas.microsoft.com/office/powerpoint/2010/main" val="1607323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is little evidence on the most effective means of monitoring patients with celiac disease</a:t>
            </a:r>
          </a:p>
          <a:p>
            <a:pPr marL="171450" indent="-171450">
              <a:buFontTx/>
              <a:buChar char="-"/>
            </a:pPr>
            <a:r>
              <a:rPr lang="en-US" dirty="0"/>
              <a:t>Guideline</a:t>
            </a:r>
            <a:r>
              <a:rPr lang="en-US" baseline="0" dirty="0"/>
              <a:t> committee recommends measurement of TTG after 6 months of treatment with a GFD to demonstrate a decrease in antibody titer as an indirect indicator of dietary adherence and recovery </a:t>
            </a:r>
            <a:endParaRPr lang="en-US" dirty="0"/>
          </a:p>
          <a:p>
            <a:pPr marL="171450" indent="-171450">
              <a:buFontTx/>
              <a:buChar char="-"/>
            </a:pPr>
            <a:r>
              <a:rPr lang="en-US" dirty="0"/>
              <a:t>Measurement of TTG is also recommended in patients with persistent or recurrent symptoms at any time after starting a GFD,</a:t>
            </a:r>
            <a:r>
              <a:rPr lang="en-US" baseline="0" dirty="0"/>
              <a:t> as a rise in antibody levels suggest dietary non-adherence </a:t>
            </a:r>
          </a:p>
          <a:p>
            <a:pPr marL="0" indent="0">
              <a:buFontTx/>
              <a:buNone/>
            </a:pPr>
            <a:endParaRPr lang="en-US" dirty="0"/>
          </a:p>
          <a:p>
            <a:pPr marL="171450" indent="-171450">
              <a:buFontTx/>
              <a:buChar char="-"/>
            </a:pPr>
            <a:r>
              <a:rPr lang="en-US" dirty="0"/>
              <a:t>Higher</a:t>
            </a:r>
            <a:r>
              <a:rPr lang="en-US" baseline="0" dirty="0"/>
              <a:t> incidences of IBS in patients with celiac disease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54</a:t>
            </a:fld>
            <a:endParaRPr lang="en-US"/>
          </a:p>
        </p:txBody>
      </p:sp>
    </p:spTree>
    <p:extLst>
      <p:ext uri="{BB962C8B-B14F-4D97-AF65-F5344CB8AC3E}">
        <p14:creationId xmlns:p14="http://schemas.microsoft.com/office/powerpoint/2010/main" val="218972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I suspect </a:t>
            </a:r>
            <a:r>
              <a:rPr lang="en-US" baseline="0" dirty="0"/>
              <a:t>a lot of us see this patient and family all too often in practice </a:t>
            </a:r>
          </a:p>
          <a:p>
            <a:r>
              <a:rPr lang="en-US" baseline="0" dirty="0"/>
              <a:t>- </a:t>
            </a:r>
            <a:r>
              <a:rPr lang="en-US" baseline="0" dirty="0" smtClean="0"/>
              <a:t>And while </a:t>
            </a:r>
            <a:r>
              <a:rPr lang="en-US" baseline="0" dirty="0"/>
              <a:t>I recognize there may be various diagnoses to think about, as gastroenterologists &amp; pediatricians celiac disease should always be considered </a:t>
            </a:r>
            <a:endParaRPr lang="en-US" dirty="0"/>
          </a:p>
          <a:p>
            <a:endParaRPr lang="en-US" dirty="0"/>
          </a:p>
        </p:txBody>
      </p:sp>
      <p:sp>
        <p:nvSpPr>
          <p:cNvPr id="4" name="Slide Number Placeholder 3"/>
          <p:cNvSpPr>
            <a:spLocks noGrp="1"/>
          </p:cNvSpPr>
          <p:nvPr>
            <p:ph type="sldNum" sz="quarter" idx="5"/>
          </p:nvPr>
        </p:nvSpPr>
        <p:spPr/>
        <p:txBody>
          <a:bodyPr/>
          <a:lstStyle/>
          <a:p>
            <a:fld id="{3302783E-113E-46A4-B4B3-8E8AC0E69E3B}" type="slidenum">
              <a:rPr lang="en-US" smtClean="0"/>
              <a:t>8</a:t>
            </a:fld>
            <a:endParaRPr lang="en-US"/>
          </a:p>
        </p:txBody>
      </p:sp>
    </p:spTree>
    <p:extLst>
      <p:ext uri="{BB962C8B-B14F-4D97-AF65-F5344CB8AC3E}">
        <p14:creationId xmlns:p14="http://schemas.microsoft.com/office/powerpoint/2010/main" val="34203327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In terms of DEXA scan recommendations, there really is not strong evidence regarding when and how often to do this. </a:t>
            </a:r>
          </a:p>
          <a:p>
            <a:r>
              <a:rPr lang="en-US" baseline="0" dirty="0"/>
              <a:t>-Some will recommend to do it after one year of being gluten-free</a:t>
            </a:r>
          </a:p>
          <a:p>
            <a:r>
              <a:rPr lang="en-US" baseline="0" dirty="0"/>
              <a:t>-Others will do it at diagnosis for classic presentation of celiac (i.e. patient has lost a lot of weight, classic malabsorption) </a:t>
            </a:r>
          </a:p>
          <a:p>
            <a:r>
              <a:rPr lang="en-US" baseline="0" dirty="0"/>
              <a:t>-Also important to look at vitamin D levels in conjunction with this </a:t>
            </a:r>
          </a:p>
          <a:p>
            <a:endParaRPr lang="en-US" baseline="0" dirty="0"/>
          </a:p>
          <a:p>
            <a:r>
              <a:rPr lang="en-US" baseline="0" dirty="0"/>
              <a:t>In our patients with celiac and IBD for example, the exact mechanism is not known for Hepatitis B immunity. Likely that they never had immunity in the first place. </a:t>
            </a:r>
          </a:p>
          <a:p>
            <a:r>
              <a:rPr lang="en-US" baseline="0" dirty="0"/>
              <a:t>-Then there is also debate regarding whether to administer a booster or the entire series again.</a:t>
            </a:r>
          </a:p>
          <a:p>
            <a:r>
              <a:rPr lang="en-US" baseline="0" dirty="0"/>
              <a:t>Typically recommended that if there are no antibodies, will do the series.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302783E-113E-46A4-B4B3-8E8AC0E69E3B}" type="slidenum">
              <a:rPr lang="en-US" smtClean="0"/>
              <a:t>55</a:t>
            </a:fld>
            <a:endParaRPr lang="en-US"/>
          </a:p>
        </p:txBody>
      </p:sp>
    </p:spTree>
    <p:extLst>
      <p:ext uri="{BB962C8B-B14F-4D97-AF65-F5344CB8AC3E}">
        <p14:creationId xmlns:p14="http://schemas.microsoft.com/office/powerpoint/2010/main" val="4174133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of “more than 6,600 newborns in the United States, Finland, Germany and Sweden born between 2004 to 2010,” all of whom “carried a genotype associated with type 1 diabetes and celiac disease,” revealed that “higher gluten intake was associated with a 7.2% increased risk of celiac disease per each additional gram or gluten per day.” </a:t>
            </a:r>
          </a:p>
          <a:p>
            <a:r>
              <a:rPr lang="en-US" dirty="0"/>
              <a:t>-This study was just recently published</a:t>
            </a:r>
            <a:r>
              <a:rPr lang="en-US" baseline="0" dirty="0"/>
              <a:t> in JAMA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56</a:t>
            </a:fld>
            <a:endParaRPr lang="en-US"/>
          </a:p>
        </p:txBody>
      </p:sp>
    </p:spTree>
    <p:extLst>
      <p:ext uri="{BB962C8B-B14F-4D97-AF65-F5344CB8AC3E}">
        <p14:creationId xmlns:p14="http://schemas.microsoft.com/office/powerpoint/2010/main" val="4258924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ImmusanT</a:t>
            </a:r>
            <a:r>
              <a:rPr lang="en-US" dirty="0"/>
              <a:t>, Inc., announced in its press release on January 2nd that its therapeutic vaccine candidate, Nexvax2, has been granted Fast Track designation by the U.S. Food and Drug Administration (FDA).</a:t>
            </a:r>
          </a:p>
          <a:p>
            <a:endParaRPr lang="en-US" dirty="0"/>
          </a:p>
          <a:p>
            <a:r>
              <a:rPr lang="en-US" dirty="0"/>
              <a:t>The FDA’s Fast Track is a process which speeds the review of drugs—a lengthy, multiyear process—to fill an unmet medical need and get important medications to patients sooner.</a:t>
            </a:r>
          </a:p>
          <a:p>
            <a:endParaRPr lang="en-US" dirty="0"/>
          </a:p>
          <a:p>
            <a:r>
              <a:rPr lang="en-US" dirty="0"/>
              <a:t>Currently, there is no FDA-approved drug for the treatment of celiac disease. The only course of action available to celiac patients is to adhere to a strict, gluten-free diet.</a:t>
            </a:r>
            <a:r>
              <a:rPr lang="en-US" baseline="0" dirty="0"/>
              <a:t> </a:t>
            </a:r>
          </a:p>
          <a:p>
            <a:endParaRPr lang="en-US" dirty="0"/>
          </a:p>
          <a:p>
            <a:r>
              <a:rPr lang="en-US" dirty="0" err="1"/>
              <a:t>ImmusanT</a:t>
            </a:r>
            <a:r>
              <a:rPr lang="en-US" dirty="0"/>
              <a:t> hopes Nexvax2 will change that reality by bringing their revolutionary therapeutic vaccine to the market sooner. Nexvax2 works by leveraging the body’s own immune system to treat celiac disease in patients with the HLA DQ2.5 gene (approximately 90% of celiac patients).</a:t>
            </a:r>
          </a:p>
          <a:p>
            <a:endParaRPr lang="en-US" dirty="0"/>
          </a:p>
          <a:p>
            <a:r>
              <a:rPr lang="en-US" dirty="0"/>
              <a:t> The concept is that patients would start with a small dose of the vaccine and gradually increase the dose, allowing the body to build up resistance to the problematic protein in gluten, without the associated negative effects of consuming gluten.</a:t>
            </a:r>
          </a:p>
        </p:txBody>
      </p:sp>
      <p:sp>
        <p:nvSpPr>
          <p:cNvPr id="4" name="Slide Number Placeholder 3"/>
          <p:cNvSpPr>
            <a:spLocks noGrp="1"/>
          </p:cNvSpPr>
          <p:nvPr>
            <p:ph type="sldNum" sz="quarter" idx="10"/>
          </p:nvPr>
        </p:nvSpPr>
        <p:spPr/>
        <p:txBody>
          <a:bodyPr/>
          <a:lstStyle/>
          <a:p>
            <a:fld id="{3302783E-113E-46A4-B4B3-8E8AC0E69E3B}" type="slidenum">
              <a:rPr lang="en-US" smtClean="0"/>
              <a:t>57</a:t>
            </a:fld>
            <a:endParaRPr lang="en-US"/>
          </a:p>
        </p:txBody>
      </p:sp>
    </p:spTree>
    <p:extLst>
      <p:ext uri="{BB962C8B-B14F-4D97-AF65-F5344CB8AC3E}">
        <p14:creationId xmlns:p14="http://schemas.microsoft.com/office/powerpoint/2010/main" val="217458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a:t>
            </a:r>
            <a:r>
              <a:rPr lang="en-US" dirty="0" smtClean="0"/>
              <a:t>s I</a:t>
            </a:r>
            <a:r>
              <a:rPr lang="en-US" baseline="0" dirty="0" smtClean="0"/>
              <a:t> </a:t>
            </a:r>
            <a:r>
              <a:rPr lang="en-US" baseline="0" dirty="0"/>
              <a:t>mentioned earlier, it is c</a:t>
            </a:r>
            <a:r>
              <a:rPr lang="en-US" dirty="0"/>
              <a:t>aused by an immune response to gluten</a:t>
            </a:r>
          </a:p>
          <a:p>
            <a:endParaRPr lang="en-US" dirty="0"/>
          </a:p>
          <a:p>
            <a:r>
              <a:rPr lang="en-US" dirty="0"/>
              <a:t>-Both exposure to gluten and the presence of the human leukocyte antigen (HLA) DQ2/DQ8 genes are necessary, but not </a:t>
            </a:r>
            <a:r>
              <a:rPr lang="en-US" dirty="0" smtClean="0"/>
              <a:t>sufficient</a:t>
            </a:r>
            <a:r>
              <a:rPr lang="en-US" baseline="0" dirty="0" smtClean="0"/>
              <a:t> </a:t>
            </a:r>
            <a:r>
              <a:rPr lang="en-US" dirty="0" smtClean="0"/>
              <a:t>for </a:t>
            </a:r>
            <a:r>
              <a:rPr lang="en-US" dirty="0"/>
              <a:t>development of celiac disease</a:t>
            </a:r>
          </a:p>
          <a:p>
            <a:endParaRPr lang="en-US" dirty="0"/>
          </a:p>
          <a:p>
            <a:r>
              <a:rPr lang="en-US" dirty="0"/>
              <a:t>-Unknown environmental factors, </a:t>
            </a:r>
          </a:p>
          <a:p>
            <a:r>
              <a:rPr lang="en-US" dirty="0"/>
              <a:t>    stress, and other unidentified </a:t>
            </a:r>
          </a:p>
          <a:p>
            <a:r>
              <a:rPr lang="en-US" dirty="0"/>
              <a:t>    genes are also crucial for the </a:t>
            </a:r>
          </a:p>
          <a:p>
            <a:r>
              <a:rPr lang="en-US" dirty="0"/>
              <a:t>    development of the disease </a:t>
            </a:r>
            <a:endParaRPr lang="en-US" dirty="0" smtClean="0"/>
          </a:p>
          <a:p>
            <a:endParaRPr lang="en-US" dirty="0" smtClean="0"/>
          </a:p>
          <a:p>
            <a:r>
              <a:rPr lang="en-US" dirty="0" smtClean="0"/>
              <a:t>So how prevalent is celiac disease? </a:t>
            </a:r>
            <a:endParaRPr lang="en-US" dirty="0"/>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9</a:t>
            </a:fld>
            <a:endParaRPr lang="en-US"/>
          </a:p>
        </p:txBody>
      </p:sp>
    </p:spTree>
    <p:extLst>
      <p:ext uri="{BB962C8B-B14F-4D97-AF65-F5344CB8AC3E}">
        <p14:creationId xmlns:p14="http://schemas.microsoft.com/office/powerpoint/2010/main" val="43388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more important numbers to remember here are: </a:t>
            </a:r>
          </a:p>
          <a:p>
            <a:endParaRPr lang="en-US" dirty="0"/>
          </a:p>
          <a:p>
            <a:r>
              <a:rPr lang="en-US" dirty="0"/>
              <a:t>Studies have shown a rate of occurrence of approximately</a:t>
            </a:r>
            <a:r>
              <a:rPr lang="en-US" baseline="0" dirty="0"/>
              <a:t> 0.5-1% of the general population</a:t>
            </a:r>
          </a:p>
          <a:p>
            <a:r>
              <a:rPr lang="en-US" baseline="0" dirty="0"/>
              <a:t>-Thought to be a prevalence of approximately 1 in 100 children in the US </a:t>
            </a:r>
          </a:p>
          <a:p>
            <a:endParaRPr lang="en-US" dirty="0"/>
          </a:p>
          <a:p>
            <a:r>
              <a:rPr lang="en-US" dirty="0"/>
              <a:t>In addition to these some other important ones </a:t>
            </a:r>
            <a:r>
              <a:rPr lang="en-US" dirty="0" smtClean="0"/>
              <a:t>to consider</a:t>
            </a:r>
            <a:r>
              <a:rPr lang="en-US" baseline="0" dirty="0" smtClean="0"/>
              <a:t> include: </a:t>
            </a:r>
            <a:endParaRPr lang="en-US" dirty="0"/>
          </a:p>
          <a:p>
            <a:endParaRPr lang="en-US" dirty="0"/>
          </a:p>
          <a:p>
            <a:r>
              <a:rPr lang="en-US" dirty="0" smtClean="0"/>
              <a:t>-It</a:t>
            </a:r>
            <a:r>
              <a:rPr lang="en-US" baseline="0" dirty="0" smtClean="0"/>
              <a:t> is e</a:t>
            </a:r>
            <a:r>
              <a:rPr lang="en-US" dirty="0" smtClean="0"/>
              <a:t>stimated </a:t>
            </a:r>
            <a:r>
              <a:rPr lang="en-US" dirty="0"/>
              <a:t>that 80-85% of cases are undiagnosed</a:t>
            </a:r>
          </a:p>
          <a:p>
            <a:r>
              <a:rPr lang="en-US" dirty="0"/>
              <a:t>-Current</a:t>
            </a:r>
            <a:r>
              <a:rPr lang="en-US" baseline="0" dirty="0"/>
              <a:t> trend is delayed onset of symptoms and older age at diagnosis </a:t>
            </a:r>
          </a:p>
          <a:p>
            <a:pPr marL="171450" indent="-171450">
              <a:buFontTx/>
              <a:buChar char="-"/>
            </a:pPr>
            <a:r>
              <a:rPr lang="en-US" baseline="0" dirty="0"/>
              <a:t>50% of older children/adults </a:t>
            </a:r>
            <a:r>
              <a:rPr lang="en-US" baseline="0" dirty="0" smtClean="0"/>
              <a:t>may have </a:t>
            </a:r>
            <a:r>
              <a:rPr lang="en-US" baseline="0" dirty="0"/>
              <a:t>no GI symptoms at time of diagnosis</a:t>
            </a:r>
          </a:p>
          <a:p>
            <a:pPr marL="171450" indent="-171450">
              <a:buFontTx/>
              <a:buChar char="-"/>
            </a:pPr>
            <a:r>
              <a:rPr lang="en-US" baseline="0" dirty="0"/>
              <a:t>30% of adults with celiac disease </a:t>
            </a:r>
            <a:r>
              <a:rPr lang="en-US" baseline="0" dirty="0" smtClean="0"/>
              <a:t>may have had </a:t>
            </a:r>
            <a:r>
              <a:rPr lang="en-US" baseline="0" dirty="0"/>
              <a:t>a previous diagnosis of irritable bowel syndrome </a:t>
            </a:r>
          </a:p>
          <a:p>
            <a:pPr marL="171450" indent="-171450">
              <a:buFontTx/>
              <a:buChar char="-"/>
            </a:pPr>
            <a:r>
              <a:rPr lang="en-US" baseline="0" dirty="0"/>
              <a:t>-higher incidence in Caucasians </a:t>
            </a:r>
            <a:r>
              <a:rPr lang="en-US" baseline="0" dirty="0" smtClean="0"/>
              <a:t>with a female predominance in general </a:t>
            </a:r>
            <a:endParaRPr lang="en-US" baseline="0" dirty="0"/>
          </a:p>
          <a:p>
            <a:pPr marL="171450" indent="-171450">
              <a:buFontTx/>
              <a:buChar char="-"/>
            </a:pPr>
            <a:endParaRPr lang="en-US" baseline="0"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10</a:t>
            </a:fld>
            <a:endParaRPr lang="en-US"/>
          </a:p>
        </p:txBody>
      </p:sp>
    </p:spTree>
    <p:extLst>
      <p:ext uri="{BB962C8B-B14F-4D97-AF65-F5344CB8AC3E}">
        <p14:creationId xmlns:p14="http://schemas.microsoft.com/office/powerpoint/2010/main" val="49148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symptoms, GI </a:t>
            </a:r>
            <a:r>
              <a:rPr lang="en-US" dirty="0"/>
              <a:t>symptoms are typically the most</a:t>
            </a:r>
            <a:r>
              <a:rPr lang="en-US" baseline="0" dirty="0"/>
              <a:t> obvious, which prompt a further workup</a:t>
            </a:r>
          </a:p>
          <a:p>
            <a:r>
              <a:rPr lang="en-US" baseline="0" dirty="0"/>
              <a:t>-However, important to remember celiac disease can present with non-GI manifestations as </a:t>
            </a:r>
            <a:r>
              <a:rPr lang="en-US" baseline="0" dirty="0" smtClean="0"/>
              <a:t>well</a:t>
            </a:r>
          </a:p>
          <a:p>
            <a:r>
              <a:rPr lang="en-US" baseline="0" dirty="0" smtClean="0"/>
              <a:t>-As you can see, with really any GI complaint, celiac disease could be considered </a:t>
            </a:r>
          </a:p>
          <a:p>
            <a:endParaRPr lang="en-US" baseline="0" dirty="0"/>
          </a:p>
          <a:p>
            <a:r>
              <a:rPr lang="en-US" baseline="0" dirty="0"/>
              <a:t>-Many </a:t>
            </a:r>
            <a:r>
              <a:rPr lang="en-US" baseline="0" dirty="0" smtClean="0"/>
              <a:t>non GI manifestations are </a:t>
            </a:r>
            <a:r>
              <a:rPr lang="en-US" baseline="0" dirty="0"/>
              <a:t>listed here and could also include fatigue</a:t>
            </a:r>
          </a:p>
          <a:p>
            <a:r>
              <a:rPr lang="en-US" baseline="0" dirty="0"/>
              <a:t>-The iron-deficient anemia unresponsive to treatment with oral iron is well documented in adults only </a:t>
            </a:r>
          </a:p>
          <a:p>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11</a:t>
            </a:fld>
            <a:endParaRPr lang="en-US"/>
          </a:p>
        </p:txBody>
      </p:sp>
    </p:spTree>
    <p:extLst>
      <p:ext uri="{BB962C8B-B14F-4D97-AF65-F5344CB8AC3E}">
        <p14:creationId xmlns:p14="http://schemas.microsoft.com/office/powerpoint/2010/main" val="315158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uncommon autoimmune cutaneous</a:t>
            </a:r>
            <a:r>
              <a:rPr lang="en-US" baseline="0" dirty="0"/>
              <a:t> eruption that is a manifestation of gluten sensitivity</a:t>
            </a:r>
          </a:p>
          <a:p>
            <a:pPr marL="171450" indent="-171450">
              <a:buFontTx/>
              <a:buChar char="-"/>
            </a:pPr>
            <a:r>
              <a:rPr lang="en-US" baseline="0" dirty="0"/>
              <a:t>Affected patients typically develop pruritic inflammatory papules and vesicles on the forearms, knees, scalp, or buttocks</a:t>
            </a:r>
          </a:p>
          <a:p>
            <a:pPr marL="171450" indent="-171450">
              <a:buFontTx/>
              <a:buChar char="-"/>
            </a:pPr>
            <a:r>
              <a:rPr lang="en-US" baseline="0" dirty="0"/>
              <a:t> Typically responds well to treatment which includes </a:t>
            </a:r>
            <a:r>
              <a:rPr lang="en-US" baseline="0" dirty="0" err="1"/>
              <a:t>dapsone</a:t>
            </a:r>
            <a:r>
              <a:rPr lang="en-US" baseline="0" dirty="0"/>
              <a:t> and a gluten free diet being the primary interventions </a:t>
            </a:r>
            <a:endParaRPr lang="en-US" baseline="0" dirty="0" smtClean="0"/>
          </a:p>
          <a:p>
            <a:pPr marL="171450" indent="-171450">
              <a:buFontTx/>
              <a:buChar char="-"/>
            </a:pPr>
            <a:r>
              <a:rPr lang="en-US" baseline="0" dirty="0" smtClean="0"/>
              <a:t>Has been shown can affect up to 10% of patients with celiac disease </a:t>
            </a:r>
          </a:p>
          <a:p>
            <a:pPr marL="171450" indent="-171450">
              <a:buFontTx/>
              <a:buChar char="-"/>
            </a:pPr>
            <a:endParaRPr lang="en-US" baseline="0" dirty="0" smtClean="0"/>
          </a:p>
          <a:p>
            <a:pPr marL="171450" indent="-171450">
              <a:buFontTx/>
              <a:buChar char="-"/>
            </a:pPr>
            <a:r>
              <a:rPr lang="en-US" baseline="0" dirty="0" smtClean="0"/>
              <a:t>Next slide: In addition to the GI and non-GI manifestations, there is also consideration regarding neuropsychiatric symptoms that may be seen </a:t>
            </a: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12</a:t>
            </a:fld>
            <a:endParaRPr lang="en-US"/>
          </a:p>
        </p:txBody>
      </p:sp>
    </p:spTree>
    <p:extLst>
      <p:ext uri="{BB962C8B-B14F-4D97-AF65-F5344CB8AC3E}">
        <p14:creationId xmlns:p14="http://schemas.microsoft.com/office/powerpoint/2010/main" val="231436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research is being done regarding these symptoms</a:t>
            </a:r>
          </a:p>
          <a:p>
            <a:pPr marL="171450" indent="-171450">
              <a:buFontTx/>
              <a:buChar char="-"/>
            </a:pPr>
            <a:r>
              <a:rPr lang="en-US" baseline="0" dirty="0"/>
              <a:t>I am certainly not implying that every pediatric patient with behavioral </a:t>
            </a:r>
            <a:r>
              <a:rPr lang="en-US" baseline="0" dirty="0" smtClean="0"/>
              <a:t>problems, etc. should </a:t>
            </a:r>
            <a:r>
              <a:rPr lang="en-US" baseline="0" dirty="0"/>
              <a:t>be tested or screened for celiac </a:t>
            </a:r>
            <a:r>
              <a:rPr lang="en-US" baseline="0" dirty="0" smtClean="0"/>
              <a:t>disease; just something to think about </a:t>
            </a:r>
            <a:endParaRPr lang="en-US" baseline="0" dirty="0"/>
          </a:p>
          <a:p>
            <a:pPr marL="171450" indent="-171450">
              <a:buFontTx/>
              <a:buChar char="-"/>
            </a:pPr>
            <a:r>
              <a:rPr lang="en-US" baseline="0" dirty="0"/>
              <a:t>Our colleagues at Children’ s National are conducting Neurologic retrospective &amp; prospective studies to better determine the prevalence of neurologic, neuropsychological, and physiological symptoms in children diagnosed with celiac disease &amp; to understand how a gluten free diet may affect these symptoms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02783E-113E-46A4-B4B3-8E8AC0E69E3B}" type="slidenum">
              <a:rPr lang="en-US" smtClean="0"/>
              <a:t>13</a:t>
            </a:fld>
            <a:endParaRPr lang="en-US"/>
          </a:p>
        </p:txBody>
      </p:sp>
    </p:spTree>
    <p:extLst>
      <p:ext uri="{BB962C8B-B14F-4D97-AF65-F5344CB8AC3E}">
        <p14:creationId xmlns:p14="http://schemas.microsoft.com/office/powerpoint/2010/main" val="221224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0992C1B-0888-4680-BC3F-23A4F30F06B1}" type="datetimeFigureOut">
              <a:rPr lang="en-US" smtClean="0"/>
              <a:t>9/30/2019</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392E4B1-E8E2-4A39-9C25-F12C652ADE10}"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0992C1B-0888-4680-BC3F-23A4F30F06B1}"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2E4B1-E8E2-4A39-9C25-F12C652ADE1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392E4B1-E8E2-4A39-9C25-F12C652ADE10}"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0992C1B-0888-4680-BC3F-23A4F30F06B1}"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C0992C1B-0888-4680-BC3F-23A4F30F06B1}" type="datetimeFigureOut">
              <a:rPr lang="en-US" smtClean="0"/>
              <a:t>9/30/2019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392E4B1-E8E2-4A39-9C25-F12C652ADE10}"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C0992C1B-0888-4680-BC3F-23A4F30F06B1}" type="datetimeFigureOut">
              <a:rPr lang="en-US" smtClean="0"/>
              <a:t>9/30/2019</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392E4B1-E8E2-4A39-9C25-F12C652ADE10}"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C0992C1B-0888-4680-BC3F-23A4F30F06B1}" type="datetimeFigureOut">
              <a:rPr lang="en-US" smtClean="0"/>
              <a:t>9/30/2019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92E4B1-E8E2-4A39-9C25-F12C652ADE10}"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0992C1B-0888-4680-BC3F-23A4F30F06B1}" type="datetimeFigureOut">
              <a:rPr lang="en-US" smtClean="0"/>
              <a:t>9/30/2019</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392E4B1-E8E2-4A39-9C25-F12C652ADE10}"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0992C1B-0888-4680-BC3F-23A4F30F06B1}" type="datetimeFigureOut">
              <a:rPr lang="en-US" smtClean="0"/>
              <a:t>9/30/2019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392E4B1-E8E2-4A39-9C25-F12C652ADE1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0992C1B-0888-4680-BC3F-23A4F30F06B1}" type="datetimeFigureOut">
              <a:rPr lang="en-US" smtClean="0"/>
              <a:t>9/30/2019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392E4B1-E8E2-4A39-9C25-F12C652ADE1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392E4B1-E8E2-4A39-9C25-F12C652ADE10}"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0992C1B-0888-4680-BC3F-23A4F30F06B1}" type="datetimeFigureOut">
              <a:rPr lang="en-US" smtClean="0"/>
              <a:t>9/30/2019</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392E4B1-E8E2-4A39-9C25-F12C652ADE10}"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0992C1B-0888-4680-BC3F-23A4F30F06B1}" type="datetimeFigureOut">
              <a:rPr lang="en-US" smtClean="0"/>
              <a:t>9/30/2019</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0992C1B-0888-4680-BC3F-23A4F30F06B1}" type="datetimeFigureOut">
              <a:rPr lang="en-US" smtClean="0"/>
              <a:t>9/30/2019</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392E4B1-E8E2-4A39-9C25-F12C652ADE10}"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Jess Stafford, CPNP</a:t>
            </a:r>
          </a:p>
          <a:p>
            <a:endParaRPr lang="en-US" dirty="0"/>
          </a:p>
          <a:p>
            <a:r>
              <a:rPr lang="en-US" dirty="0"/>
              <a:t>Division of Pediatric gastroenterology</a:t>
            </a:r>
          </a:p>
          <a:p>
            <a:endParaRPr lang="en-US" dirty="0"/>
          </a:p>
        </p:txBody>
      </p:sp>
      <p:sp>
        <p:nvSpPr>
          <p:cNvPr id="2" name="Title 1"/>
          <p:cNvSpPr>
            <a:spLocks noGrp="1"/>
          </p:cNvSpPr>
          <p:nvPr>
            <p:ph type="ctrTitle"/>
          </p:nvPr>
        </p:nvSpPr>
        <p:spPr/>
        <p:txBody>
          <a:bodyPr>
            <a:normAutofit fontScale="90000"/>
          </a:bodyPr>
          <a:lstStyle/>
          <a:p>
            <a:r>
              <a:rPr lang="en-US" dirty="0"/>
              <a:t>“Villi be okay?”</a:t>
            </a:r>
            <a:br>
              <a:rPr lang="en-US" dirty="0"/>
            </a:br>
            <a:r>
              <a:rPr lang="en-US" dirty="0"/>
              <a:t>Diagnosis and management of Pediatric Celiac disease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324" y="4495800"/>
            <a:ext cx="3687763"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126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a:t>
            </a:r>
          </a:p>
        </p:txBody>
      </p:sp>
      <p:sp>
        <p:nvSpPr>
          <p:cNvPr id="3" name="Content Placeholder 2"/>
          <p:cNvSpPr>
            <a:spLocks noGrp="1"/>
          </p:cNvSpPr>
          <p:nvPr>
            <p:ph sz="quarter" idx="1"/>
          </p:nvPr>
        </p:nvSpPr>
        <p:spPr/>
        <p:txBody>
          <a:bodyPr>
            <a:normAutofit/>
          </a:bodyPr>
          <a:lstStyle/>
          <a:p>
            <a:r>
              <a:rPr lang="en-US" dirty="0"/>
              <a:t>Epidemiologic studies in Europe and US indicate that CD is common and may occur in 0.5-1% of the general population</a:t>
            </a:r>
          </a:p>
          <a:p>
            <a:r>
              <a:rPr lang="en-US" dirty="0"/>
              <a:t>Female predominance 2:1</a:t>
            </a:r>
          </a:p>
          <a:p>
            <a:r>
              <a:rPr lang="en-US" dirty="0"/>
              <a:t>Long delays between onset of symptoms and diagnosis often occur and the condition remains underdiagnosed</a:t>
            </a:r>
          </a:p>
          <a:p>
            <a:r>
              <a:rPr lang="en-US" dirty="0"/>
              <a:t>Prevalence in children in the U.S. is estimated to be 1:100 </a:t>
            </a:r>
            <a:r>
              <a:rPr lang="en-US" sz="1000" dirty="0"/>
              <a:t>(APGNN handbook)                               </a:t>
            </a:r>
          </a:p>
          <a:p>
            <a:pPr marL="0" indent="0">
              <a:buNone/>
            </a:pPr>
            <a:endParaRPr lang="en-US" dirty="0"/>
          </a:p>
        </p:txBody>
      </p:sp>
    </p:spTree>
    <p:extLst>
      <p:ext uri="{BB962C8B-B14F-4D97-AF65-F5344CB8AC3E}">
        <p14:creationId xmlns:p14="http://schemas.microsoft.com/office/powerpoint/2010/main" val="878979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Gastrointestinal </a:t>
            </a:r>
          </a:p>
        </p:txBody>
      </p:sp>
      <p:sp>
        <p:nvSpPr>
          <p:cNvPr id="5" name="Text Placeholder 4"/>
          <p:cNvSpPr>
            <a:spLocks noGrp="1"/>
          </p:cNvSpPr>
          <p:nvPr>
            <p:ph type="body" sz="half" idx="3"/>
          </p:nvPr>
        </p:nvSpPr>
        <p:spPr/>
        <p:txBody>
          <a:bodyPr/>
          <a:lstStyle/>
          <a:p>
            <a:r>
              <a:rPr lang="en-US" dirty="0"/>
              <a:t>Non-gastrointestinal</a:t>
            </a:r>
          </a:p>
        </p:txBody>
      </p:sp>
      <p:sp>
        <p:nvSpPr>
          <p:cNvPr id="4" name="Content Placeholder 3"/>
          <p:cNvSpPr>
            <a:spLocks noGrp="1"/>
          </p:cNvSpPr>
          <p:nvPr>
            <p:ph sz="quarter" idx="2"/>
          </p:nvPr>
        </p:nvSpPr>
        <p:spPr/>
        <p:txBody>
          <a:bodyPr>
            <a:normAutofit lnSpcReduction="10000"/>
          </a:bodyPr>
          <a:lstStyle/>
          <a:p>
            <a:r>
              <a:rPr lang="en-US" dirty="0"/>
              <a:t>Diarrhea</a:t>
            </a:r>
          </a:p>
          <a:p>
            <a:r>
              <a:rPr lang="en-US" dirty="0"/>
              <a:t>Poor weight gain</a:t>
            </a:r>
          </a:p>
          <a:p>
            <a:r>
              <a:rPr lang="en-US" dirty="0"/>
              <a:t>Abdominal pain</a:t>
            </a:r>
          </a:p>
          <a:p>
            <a:r>
              <a:rPr lang="en-US" dirty="0"/>
              <a:t>Vomiting</a:t>
            </a:r>
          </a:p>
          <a:p>
            <a:r>
              <a:rPr lang="en-US" dirty="0"/>
              <a:t>Constipation</a:t>
            </a:r>
          </a:p>
          <a:p>
            <a:r>
              <a:rPr lang="en-US" dirty="0"/>
              <a:t>Abdominal distension</a:t>
            </a:r>
          </a:p>
          <a:p>
            <a:r>
              <a:rPr lang="en-US" dirty="0"/>
              <a:t>GERD</a:t>
            </a:r>
          </a:p>
          <a:p>
            <a:r>
              <a:rPr lang="en-US" dirty="0"/>
              <a:t>Bloating</a:t>
            </a:r>
          </a:p>
        </p:txBody>
      </p:sp>
      <p:sp>
        <p:nvSpPr>
          <p:cNvPr id="6" name="Content Placeholder 5"/>
          <p:cNvSpPr>
            <a:spLocks noGrp="1"/>
          </p:cNvSpPr>
          <p:nvPr>
            <p:ph sz="quarter" idx="4"/>
          </p:nvPr>
        </p:nvSpPr>
        <p:spPr/>
        <p:txBody>
          <a:bodyPr>
            <a:normAutofit fontScale="92500" lnSpcReduction="10000"/>
          </a:bodyPr>
          <a:lstStyle/>
          <a:p>
            <a:r>
              <a:rPr lang="en-US" dirty="0"/>
              <a:t>Dermatitis </a:t>
            </a:r>
            <a:r>
              <a:rPr lang="en-US" dirty="0" err="1"/>
              <a:t>herpetiformis</a:t>
            </a:r>
            <a:endParaRPr lang="en-US" dirty="0"/>
          </a:p>
          <a:p>
            <a:r>
              <a:rPr lang="en-US" dirty="0"/>
              <a:t>Dental enamel defects</a:t>
            </a:r>
          </a:p>
          <a:p>
            <a:r>
              <a:rPr lang="en-US" dirty="0" err="1"/>
              <a:t>Apthous</a:t>
            </a:r>
            <a:r>
              <a:rPr lang="en-US" dirty="0"/>
              <a:t> ulcers</a:t>
            </a:r>
          </a:p>
          <a:p>
            <a:r>
              <a:rPr lang="en-US" dirty="0"/>
              <a:t>Osteopenia/osteoporosis</a:t>
            </a:r>
          </a:p>
          <a:p>
            <a:r>
              <a:rPr lang="en-US" dirty="0"/>
              <a:t>Short stature</a:t>
            </a:r>
          </a:p>
          <a:p>
            <a:r>
              <a:rPr lang="en-US" dirty="0"/>
              <a:t>Delayed puberty</a:t>
            </a:r>
          </a:p>
          <a:p>
            <a:r>
              <a:rPr lang="en-US" dirty="0"/>
              <a:t>Iron-deficient anemia unresponsive to treatment with oral iron </a:t>
            </a:r>
            <a:r>
              <a:rPr lang="en-US" sz="1200" dirty="0"/>
              <a:t>(well documented in adults only)</a:t>
            </a:r>
          </a:p>
        </p:txBody>
      </p:sp>
      <p:sp>
        <p:nvSpPr>
          <p:cNvPr id="2" name="Title 1"/>
          <p:cNvSpPr>
            <a:spLocks noGrp="1"/>
          </p:cNvSpPr>
          <p:nvPr>
            <p:ph type="title"/>
          </p:nvPr>
        </p:nvSpPr>
        <p:spPr/>
        <p:txBody>
          <a:bodyPr/>
          <a:lstStyle/>
          <a:p>
            <a:r>
              <a:rPr lang="en-US" dirty="0"/>
              <a:t>Symptoms</a:t>
            </a:r>
          </a:p>
        </p:txBody>
      </p:sp>
    </p:spTree>
    <p:extLst>
      <p:ext uri="{BB962C8B-B14F-4D97-AF65-F5344CB8AC3E}">
        <p14:creationId xmlns:p14="http://schemas.microsoft.com/office/powerpoint/2010/main" val="3978906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Dermatitis </a:t>
            </a:r>
            <a:r>
              <a:rPr lang="en-US" dirty="0" err="1"/>
              <a:t>herpetiformis</a:t>
            </a:r>
            <a:r>
              <a:rPr lang="en-US" dirty="0"/>
              <a:t> </a:t>
            </a: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303540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97090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Neuropsychiatric symptoms</a:t>
            </a:r>
          </a:p>
        </p:txBody>
      </p:sp>
      <p:sp>
        <p:nvSpPr>
          <p:cNvPr id="3" name="Content Placeholder 2"/>
          <p:cNvSpPr>
            <a:spLocks noGrp="1"/>
          </p:cNvSpPr>
          <p:nvPr>
            <p:ph sz="quarter" idx="1"/>
          </p:nvPr>
        </p:nvSpPr>
        <p:spPr/>
        <p:txBody>
          <a:bodyPr/>
          <a:lstStyle/>
          <a:p>
            <a:r>
              <a:rPr lang="en-US" dirty="0"/>
              <a:t>Fatigue</a:t>
            </a:r>
          </a:p>
          <a:p>
            <a:r>
              <a:rPr lang="en-US" dirty="0"/>
              <a:t>Headaches</a:t>
            </a:r>
          </a:p>
          <a:p>
            <a:r>
              <a:rPr lang="en-US" dirty="0"/>
              <a:t>Seizures</a:t>
            </a:r>
          </a:p>
          <a:p>
            <a:r>
              <a:rPr lang="en-US" dirty="0"/>
              <a:t>Cerebellar ataxia</a:t>
            </a:r>
          </a:p>
          <a:p>
            <a:r>
              <a:rPr lang="en-US" dirty="0"/>
              <a:t>Peripheral </a:t>
            </a:r>
            <a:r>
              <a:rPr lang="en-US" dirty="0" err="1"/>
              <a:t>neuropapthy</a:t>
            </a:r>
            <a:endParaRPr lang="en-US" dirty="0"/>
          </a:p>
          <a:p>
            <a:r>
              <a:rPr lang="en-US" dirty="0"/>
              <a:t>Anxiety/depression</a:t>
            </a:r>
          </a:p>
          <a:p>
            <a:r>
              <a:rPr lang="en-US" dirty="0"/>
              <a:t>Behavioral problems </a:t>
            </a:r>
          </a:p>
        </p:txBody>
      </p:sp>
    </p:spTree>
    <p:extLst>
      <p:ext uri="{BB962C8B-B14F-4D97-AF65-F5344CB8AC3E}">
        <p14:creationId xmlns:p14="http://schemas.microsoft.com/office/powerpoint/2010/main" val="3097487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0A50E24-C85B-7A42-A0F4-BBC7EB77DF88}"/>
              </a:ext>
            </a:extLst>
          </p:cNvPr>
          <p:cNvSpPr>
            <a:spLocks noGrp="1"/>
          </p:cNvSpPr>
          <p:nvPr>
            <p:ph type="body" idx="1"/>
          </p:nvPr>
        </p:nvSpPr>
        <p:spPr/>
        <p:txBody>
          <a:bodyPr/>
          <a:lstStyle/>
          <a:p>
            <a:r>
              <a:rPr lang="en-US" dirty="0"/>
              <a:t>Old School</a:t>
            </a:r>
          </a:p>
        </p:txBody>
      </p:sp>
      <p:sp>
        <p:nvSpPr>
          <p:cNvPr id="3" name="Text Placeholder 2">
            <a:extLst>
              <a:ext uri="{FF2B5EF4-FFF2-40B4-BE49-F238E27FC236}">
                <a16:creationId xmlns="" xmlns:a16="http://schemas.microsoft.com/office/drawing/2014/main" id="{43E0A250-983F-904B-AD00-D361C3D7C6E8}"/>
              </a:ext>
            </a:extLst>
          </p:cNvPr>
          <p:cNvSpPr>
            <a:spLocks noGrp="1"/>
          </p:cNvSpPr>
          <p:nvPr>
            <p:ph type="body" sz="half" idx="3"/>
          </p:nvPr>
        </p:nvSpPr>
        <p:spPr/>
        <p:txBody>
          <a:bodyPr/>
          <a:lstStyle/>
          <a:p>
            <a:r>
              <a:rPr lang="en-US" dirty="0"/>
              <a:t>New School</a:t>
            </a:r>
          </a:p>
        </p:txBody>
      </p:sp>
      <p:sp>
        <p:nvSpPr>
          <p:cNvPr id="6" name="Title 5">
            <a:extLst>
              <a:ext uri="{FF2B5EF4-FFF2-40B4-BE49-F238E27FC236}">
                <a16:creationId xmlns="" xmlns:a16="http://schemas.microsoft.com/office/drawing/2014/main" id="{C7116C37-5314-954A-9AD1-B5EC7B2E6398}"/>
              </a:ext>
            </a:extLst>
          </p:cNvPr>
          <p:cNvSpPr>
            <a:spLocks noGrp="1"/>
          </p:cNvSpPr>
          <p:nvPr>
            <p:ph type="title"/>
          </p:nvPr>
        </p:nvSpPr>
        <p:spPr/>
        <p:txBody>
          <a:bodyPr/>
          <a:lstStyle/>
          <a:p>
            <a:r>
              <a:rPr lang="en-US" dirty="0"/>
              <a:t>Celiac Then &amp; Now</a:t>
            </a:r>
          </a:p>
        </p:txBody>
      </p:sp>
      <p:pic>
        <p:nvPicPr>
          <p:cNvPr id="8" name="Picture 3">
            <a:extLst>
              <a:ext uri="{FF2B5EF4-FFF2-40B4-BE49-F238E27FC236}">
                <a16:creationId xmlns="" xmlns:a16="http://schemas.microsoft.com/office/drawing/2014/main" id="{5ABC4AC2-161D-B345-BFEE-A959544B8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1" y="2308177"/>
            <a:ext cx="4552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a:extLst>
              <a:ext uri="{FF2B5EF4-FFF2-40B4-BE49-F238E27FC236}">
                <a16:creationId xmlns="" xmlns:a16="http://schemas.microsoft.com/office/drawing/2014/main" id="{D29B3A2F-A672-D145-8EC3-DB7D422F32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2970" y="2746898"/>
            <a:ext cx="3278494" cy="3685032"/>
          </a:xfrm>
          <a:prstGeom prst="rect">
            <a:avLst/>
          </a:prstGeom>
          <a:noFill/>
          <a:ln w="15875" cap="rnd" cmpd="sng" algn="ctr">
            <a:noFill/>
            <a:prstDash val="solid"/>
          </a:ln>
          <a:effectLst>
            <a:outerShdw blurRad="50800" dist="25400" dir="5400000" rotWithShape="0">
              <a:srgbClr val="000000">
                <a:alpha val="3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157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10600" cy="758952"/>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Conditions associated with an increased prevalence of CD</a:t>
            </a:r>
          </a:p>
        </p:txBody>
      </p:sp>
      <p:sp>
        <p:nvSpPr>
          <p:cNvPr id="3" name="Content Placeholder 2"/>
          <p:cNvSpPr>
            <a:spLocks noGrp="1"/>
          </p:cNvSpPr>
          <p:nvPr>
            <p:ph sz="quarter" idx="1"/>
          </p:nvPr>
        </p:nvSpPr>
        <p:spPr/>
        <p:txBody>
          <a:bodyPr>
            <a:normAutofit/>
          </a:bodyPr>
          <a:lstStyle/>
          <a:p>
            <a:r>
              <a:rPr lang="en-US" dirty="0"/>
              <a:t>Type I diabetes (3-12%)</a:t>
            </a:r>
          </a:p>
          <a:p>
            <a:r>
              <a:rPr lang="en-US" dirty="0"/>
              <a:t>Autoimmune thyroiditis (3-7%)</a:t>
            </a:r>
          </a:p>
          <a:p>
            <a:r>
              <a:rPr lang="en-US" dirty="0"/>
              <a:t>Down Syndrome (5-12%; 33% asymptomatic)</a:t>
            </a:r>
          </a:p>
          <a:p>
            <a:r>
              <a:rPr lang="en-US" dirty="0"/>
              <a:t>Turner Syndrome (4-8%)</a:t>
            </a:r>
          </a:p>
          <a:p>
            <a:r>
              <a:rPr lang="en-US" dirty="0"/>
              <a:t>Williams Syndrome (8%)</a:t>
            </a:r>
          </a:p>
          <a:p>
            <a:r>
              <a:rPr lang="en-US" dirty="0"/>
              <a:t>Selective IgA deficiency (2-8%)</a:t>
            </a:r>
          </a:p>
          <a:p>
            <a:r>
              <a:rPr lang="en-US" dirty="0"/>
              <a:t>First degree relatives of celiac patients</a:t>
            </a:r>
          </a:p>
        </p:txBody>
      </p:sp>
    </p:spTree>
    <p:extLst>
      <p:ext uri="{BB962C8B-B14F-4D97-AF65-F5344CB8AC3E}">
        <p14:creationId xmlns:p14="http://schemas.microsoft.com/office/powerpoint/2010/main" val="352595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Which patients should be screened?</a:t>
            </a:r>
          </a:p>
        </p:txBody>
      </p:sp>
      <p:sp>
        <p:nvSpPr>
          <p:cNvPr id="3" name="Content Placeholder 2"/>
          <p:cNvSpPr>
            <a:spLocks noGrp="1"/>
          </p:cNvSpPr>
          <p:nvPr>
            <p:ph sz="quarter" idx="1"/>
          </p:nvPr>
        </p:nvSpPr>
        <p:spPr/>
        <p:txBody>
          <a:bodyPr/>
          <a:lstStyle/>
          <a:p>
            <a:pPr marL="0" indent="0">
              <a:buNone/>
            </a:pPr>
            <a:r>
              <a:rPr lang="en-US" dirty="0"/>
              <a:t>Patients with…</a:t>
            </a:r>
          </a:p>
          <a:p>
            <a:r>
              <a:rPr lang="en-US" sz="2000" dirty="0"/>
              <a:t>First degree family or other close relative with biopsy confirmed celiac disease</a:t>
            </a:r>
          </a:p>
          <a:p>
            <a:endParaRPr lang="en-US" sz="2000" dirty="0"/>
          </a:p>
          <a:p>
            <a:r>
              <a:rPr lang="en-US" sz="2000" dirty="0">
                <a:solidFill>
                  <a:schemeClr val="tx1"/>
                </a:solidFill>
              </a:rPr>
              <a:t>Symptomatic patients </a:t>
            </a:r>
          </a:p>
          <a:p>
            <a:endParaRPr lang="en-US" sz="2000" dirty="0">
              <a:solidFill>
                <a:schemeClr val="tx1"/>
              </a:solidFill>
            </a:endParaRPr>
          </a:p>
          <a:p>
            <a:r>
              <a:rPr lang="en-US" sz="2000" dirty="0">
                <a:solidFill>
                  <a:schemeClr val="tx1"/>
                </a:solidFill>
              </a:rPr>
              <a:t>Asymptomatic patients who have conditions associated with CD (type 1 diabetes, Down Syndrome, etc.) </a:t>
            </a:r>
          </a:p>
          <a:p>
            <a:pPr lvl="1"/>
            <a:r>
              <a:rPr lang="en-US" sz="1400" dirty="0">
                <a:solidFill>
                  <a:schemeClr val="tx1"/>
                </a:solidFill>
              </a:rPr>
              <a:t>Recommended that asymptomatic children who belong to groups at risk begin around 3 years of age, provided they have had an adequate gluten-containing diet for at least 1 year before screening </a:t>
            </a:r>
          </a:p>
        </p:txBody>
      </p:sp>
    </p:spTree>
    <p:extLst>
      <p:ext uri="{BB962C8B-B14F-4D97-AF65-F5344CB8AC3E}">
        <p14:creationId xmlns:p14="http://schemas.microsoft.com/office/powerpoint/2010/main" val="796743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other diagnoses would you consider? </a:t>
            </a:r>
            <a:endParaRPr lang="en-US" dirty="0"/>
          </a:p>
        </p:txBody>
      </p:sp>
      <p:sp>
        <p:nvSpPr>
          <p:cNvPr id="3" name="Content Placeholder 2"/>
          <p:cNvSpPr>
            <a:spLocks noGrp="1"/>
          </p:cNvSpPr>
          <p:nvPr>
            <p:ph sz="quarter" idx="1"/>
          </p:nvPr>
        </p:nvSpPr>
        <p:spPr/>
        <p:txBody>
          <a:bodyPr/>
          <a:lstStyle/>
          <a:p>
            <a:r>
              <a:rPr lang="en-US" dirty="0" smtClean="0"/>
              <a:t>Go to </a:t>
            </a:r>
            <a:r>
              <a:rPr lang="en-US" dirty="0" smtClean="0"/>
              <a:t>app.gosoapbox.com and click on green discussion </a:t>
            </a:r>
            <a:endParaRPr lang="en-US" dirty="0" smtClean="0"/>
          </a:p>
          <a:p>
            <a:endParaRPr lang="en-US" dirty="0"/>
          </a:p>
          <a:p>
            <a:r>
              <a:rPr lang="en-US" dirty="0" smtClean="0"/>
              <a:t>Code: </a:t>
            </a:r>
            <a:r>
              <a:rPr lang="en-US" dirty="0" err="1" smtClean="0"/>
              <a:t>psv</a:t>
            </a:r>
            <a:r>
              <a:rPr lang="en-US" dirty="0" smtClean="0"/>
              <a:t> </a:t>
            </a:r>
            <a:endParaRPr lang="en-US" dirty="0"/>
          </a:p>
        </p:txBody>
      </p:sp>
    </p:spTree>
    <p:extLst>
      <p:ext uri="{BB962C8B-B14F-4D97-AF65-F5344CB8AC3E}">
        <p14:creationId xmlns:p14="http://schemas.microsoft.com/office/powerpoint/2010/main" val="1205587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differential diagnoses?</a:t>
            </a:r>
            <a:br>
              <a:rPr lang="en-US" dirty="0"/>
            </a:br>
            <a:r>
              <a:rPr lang="en-US" sz="2800" dirty="0"/>
              <a:t>Depends on presentation but may include the following….</a:t>
            </a:r>
          </a:p>
        </p:txBody>
      </p:sp>
      <p:sp>
        <p:nvSpPr>
          <p:cNvPr id="3" name="Content Placeholder 2"/>
          <p:cNvSpPr>
            <a:spLocks noGrp="1"/>
          </p:cNvSpPr>
          <p:nvPr>
            <p:ph sz="quarter" idx="1"/>
          </p:nvPr>
        </p:nvSpPr>
        <p:spPr/>
        <p:txBody>
          <a:bodyPr>
            <a:normAutofit lnSpcReduction="10000"/>
          </a:bodyPr>
          <a:lstStyle/>
          <a:p>
            <a:r>
              <a:rPr lang="en-US" sz="2800" dirty="0"/>
              <a:t>Irritable bowel syndrome</a:t>
            </a:r>
          </a:p>
          <a:p>
            <a:r>
              <a:rPr lang="en-US" sz="2800" dirty="0"/>
              <a:t>Inflammatory bowel disease</a:t>
            </a:r>
          </a:p>
          <a:p>
            <a:r>
              <a:rPr lang="en-US" sz="2800" dirty="0"/>
              <a:t>Lactose intolerance</a:t>
            </a:r>
          </a:p>
          <a:p>
            <a:r>
              <a:rPr lang="en-US" sz="2800" dirty="0"/>
              <a:t>Small intestinal bacterial overgrowth</a:t>
            </a:r>
          </a:p>
          <a:p>
            <a:r>
              <a:rPr lang="en-US" sz="2800" dirty="0"/>
              <a:t>Infection (i.e. Giardia) </a:t>
            </a:r>
          </a:p>
          <a:p>
            <a:r>
              <a:rPr lang="en-US" sz="2800" dirty="0"/>
              <a:t>Functional constipation</a:t>
            </a:r>
          </a:p>
          <a:p>
            <a:r>
              <a:rPr lang="en-US" sz="2800" dirty="0"/>
              <a:t>Pancreatic insufficiency </a:t>
            </a:r>
          </a:p>
          <a:p>
            <a:pPr marL="0" indent="0">
              <a:buNone/>
            </a:pPr>
            <a:r>
              <a:rPr lang="en-US" sz="2800" dirty="0"/>
              <a:t>(i.e. Cystic Fibrosis) </a:t>
            </a:r>
          </a:p>
          <a:p>
            <a:pPr marL="0" indent="0">
              <a:buNone/>
            </a:pPr>
            <a:r>
              <a:rPr lang="en-US" dirty="0"/>
              <a:t>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581400"/>
            <a:ext cx="33528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6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test?</a:t>
            </a:r>
          </a:p>
        </p:txBody>
      </p:sp>
      <p:sp>
        <p:nvSpPr>
          <p:cNvPr id="3" name="Content Placeholder 2"/>
          <p:cNvSpPr>
            <a:spLocks noGrp="1"/>
          </p:cNvSpPr>
          <p:nvPr>
            <p:ph sz="quarter" idx="1"/>
          </p:nvPr>
        </p:nvSpPr>
        <p:spPr/>
        <p:txBody>
          <a:bodyPr/>
          <a:lstStyle/>
          <a:p>
            <a:r>
              <a:rPr lang="en-US" dirty="0"/>
              <a:t>Intestinal biopsy is still considered gold standard</a:t>
            </a:r>
          </a:p>
          <a:p>
            <a:r>
              <a:rPr lang="en-US" dirty="0"/>
              <a:t>Serological tests are used to determine for whom the procedure is indicated </a:t>
            </a:r>
          </a:p>
          <a:p>
            <a:pPr lvl="1"/>
            <a:r>
              <a:rPr lang="en-US" sz="2000" dirty="0">
                <a:solidFill>
                  <a:schemeClr val="accent5">
                    <a:lumMod val="50000"/>
                  </a:schemeClr>
                </a:solidFill>
              </a:rPr>
              <a:t>TTG IgA</a:t>
            </a:r>
          </a:p>
          <a:p>
            <a:pPr lvl="1"/>
            <a:r>
              <a:rPr lang="en-US" sz="2000" dirty="0">
                <a:solidFill>
                  <a:schemeClr val="accent5">
                    <a:lumMod val="50000"/>
                  </a:schemeClr>
                </a:solidFill>
              </a:rPr>
              <a:t>Total serum IgA (need to exclude IgA deficiency)</a:t>
            </a:r>
          </a:p>
          <a:p>
            <a:pPr lvl="1"/>
            <a:r>
              <a:rPr lang="en-US" sz="2000" dirty="0" err="1">
                <a:solidFill>
                  <a:schemeClr val="accent5">
                    <a:lumMod val="50000"/>
                  </a:schemeClr>
                </a:solidFill>
              </a:rPr>
              <a:t>Endomysial</a:t>
            </a:r>
            <a:r>
              <a:rPr lang="en-US" sz="2000" dirty="0">
                <a:solidFill>
                  <a:schemeClr val="accent5">
                    <a:lumMod val="50000"/>
                  </a:schemeClr>
                </a:solidFill>
              </a:rPr>
              <a:t> IgA </a:t>
            </a:r>
          </a:p>
          <a:p>
            <a:pPr lvl="1"/>
            <a:r>
              <a:rPr lang="en-US" sz="2000" dirty="0">
                <a:solidFill>
                  <a:schemeClr val="accent5">
                    <a:lumMod val="50000"/>
                  </a:schemeClr>
                </a:solidFill>
              </a:rPr>
              <a:t>TTG IgG recommended in individuals with low total IgA </a:t>
            </a:r>
          </a:p>
          <a:p>
            <a:pPr lvl="1"/>
            <a:r>
              <a:rPr lang="en-US" sz="2000" dirty="0">
                <a:solidFill>
                  <a:schemeClr val="accent5">
                    <a:lumMod val="50000"/>
                  </a:schemeClr>
                </a:solidFill>
              </a:rPr>
              <a:t>If IgA deficient: TTG IgG</a:t>
            </a:r>
          </a:p>
          <a:p>
            <a:pPr lvl="1"/>
            <a:r>
              <a:rPr lang="en-US" sz="2000" dirty="0">
                <a:solidFill>
                  <a:schemeClr val="accent5">
                    <a:lumMod val="50000"/>
                  </a:schemeClr>
                </a:solidFill>
              </a:rPr>
              <a:t>In children under 3: </a:t>
            </a:r>
            <a:r>
              <a:rPr lang="en-US" sz="2000" dirty="0" err="1">
                <a:solidFill>
                  <a:schemeClr val="accent5">
                    <a:lumMod val="50000"/>
                  </a:schemeClr>
                </a:solidFill>
              </a:rPr>
              <a:t>endomysial</a:t>
            </a:r>
            <a:r>
              <a:rPr lang="en-US" sz="2000" dirty="0">
                <a:solidFill>
                  <a:schemeClr val="accent5">
                    <a:lumMod val="50000"/>
                  </a:schemeClr>
                </a:solidFill>
              </a:rPr>
              <a:t> antibody </a:t>
            </a:r>
          </a:p>
          <a:p>
            <a:pPr lvl="1"/>
            <a:endParaRPr lang="en-US" sz="20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4191000"/>
            <a:ext cx="1600200" cy="248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235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begin…</a:t>
            </a:r>
            <a:endParaRPr lang="en-US" dirty="0"/>
          </a:p>
        </p:txBody>
      </p:sp>
      <p:sp>
        <p:nvSpPr>
          <p:cNvPr id="3" name="Content Placeholder 2"/>
          <p:cNvSpPr>
            <a:spLocks noGrp="1"/>
          </p:cNvSpPr>
          <p:nvPr>
            <p:ph sz="quarter" idx="1"/>
          </p:nvPr>
        </p:nvSpPr>
        <p:spPr/>
        <p:txBody>
          <a:bodyPr/>
          <a:lstStyle/>
          <a:p>
            <a:r>
              <a:rPr lang="en-US" dirty="0" smtClean="0"/>
              <a:t>Go to app.gosoapbox.com</a:t>
            </a:r>
          </a:p>
          <a:p>
            <a:endParaRPr lang="en-US" dirty="0"/>
          </a:p>
          <a:p>
            <a:r>
              <a:rPr lang="en-US" dirty="0" smtClean="0"/>
              <a:t>Code: </a:t>
            </a:r>
            <a:r>
              <a:rPr lang="en-US" dirty="0" err="1" smtClean="0"/>
              <a:t>psv</a:t>
            </a:r>
            <a:r>
              <a:rPr lang="en-US" dirty="0" smtClean="0"/>
              <a:t> </a:t>
            </a:r>
            <a:endParaRPr lang="en-US" dirty="0"/>
          </a:p>
        </p:txBody>
      </p:sp>
    </p:spTree>
    <p:extLst>
      <p:ext uri="{BB962C8B-B14F-4D97-AF65-F5344CB8AC3E}">
        <p14:creationId xmlns:p14="http://schemas.microsoft.com/office/powerpoint/2010/main" val="3476472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FC7D76-C239-6247-A050-91E31F0CD16C}"/>
              </a:ext>
            </a:extLst>
          </p:cNvPr>
          <p:cNvSpPr>
            <a:spLocks noGrp="1"/>
          </p:cNvSpPr>
          <p:nvPr>
            <p:ph type="title"/>
          </p:nvPr>
        </p:nvSpPr>
        <p:spPr/>
        <p:txBody>
          <a:bodyPr/>
          <a:lstStyle/>
          <a:p>
            <a:r>
              <a:rPr lang="en-US" dirty="0"/>
              <a:t>Evaluation of the Symptomatic Child</a:t>
            </a:r>
          </a:p>
        </p:txBody>
      </p:sp>
      <p:sp>
        <p:nvSpPr>
          <p:cNvPr id="4" name="Content Placeholder 3">
            <a:extLst>
              <a:ext uri="{FF2B5EF4-FFF2-40B4-BE49-F238E27FC236}">
                <a16:creationId xmlns="" xmlns:a16="http://schemas.microsoft.com/office/drawing/2014/main" id="{E63FFEA1-282C-2D4F-BE96-2504C3B6F846}"/>
              </a:ext>
            </a:extLst>
          </p:cNvPr>
          <p:cNvSpPr>
            <a:spLocks noGrp="1"/>
          </p:cNvSpPr>
          <p:nvPr>
            <p:ph sz="half" idx="2"/>
          </p:nvPr>
        </p:nvSpPr>
        <p:spPr/>
        <p:txBody>
          <a:bodyPr>
            <a:normAutofit fontScale="92500"/>
          </a:bodyPr>
          <a:lstStyle/>
          <a:p>
            <a:r>
              <a:rPr lang="en-US" sz="2400" dirty="0"/>
              <a:t>Please don’t- take gluten out of diet prior to endoscopy!!</a:t>
            </a:r>
          </a:p>
          <a:p>
            <a:endParaRPr lang="en-US" sz="2400" dirty="0"/>
          </a:p>
          <a:p>
            <a:r>
              <a:rPr lang="en-US" sz="2400" dirty="0"/>
              <a:t>For blood work and/or EGD to be considered accurate, need at least an equivalent of 1 slice of bread daily for at least 6-8 weeks prior</a:t>
            </a:r>
          </a:p>
          <a:p>
            <a:endParaRPr lang="en-US" sz="2400" dirty="0"/>
          </a:p>
          <a:p>
            <a:r>
              <a:rPr lang="en-US" sz="2400" dirty="0" err="1"/>
              <a:t>tTG</a:t>
            </a:r>
            <a:r>
              <a:rPr lang="en-US" sz="2400" dirty="0"/>
              <a:t> IgA with ~ 95% specificity and sensitivity in identifying CD</a:t>
            </a:r>
          </a:p>
          <a:p>
            <a:endParaRPr lang="en-US" dirty="0"/>
          </a:p>
        </p:txBody>
      </p:sp>
      <p:pic>
        <p:nvPicPr>
          <p:cNvPr id="5" name="Picture 2">
            <a:extLst>
              <a:ext uri="{FF2B5EF4-FFF2-40B4-BE49-F238E27FC236}">
                <a16:creationId xmlns="" xmlns:a16="http://schemas.microsoft.com/office/drawing/2014/main" id="{5C6EA065-926C-6840-B08C-6DE5AE108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579779"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947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testing</a:t>
            </a:r>
          </a:p>
        </p:txBody>
      </p:sp>
      <p:sp>
        <p:nvSpPr>
          <p:cNvPr id="3" name="Content Placeholder 2"/>
          <p:cNvSpPr>
            <a:spLocks noGrp="1"/>
          </p:cNvSpPr>
          <p:nvPr>
            <p:ph sz="quarter" idx="1"/>
          </p:nvPr>
        </p:nvSpPr>
        <p:spPr/>
        <p:txBody>
          <a:bodyPr>
            <a:normAutofit/>
          </a:bodyPr>
          <a:lstStyle/>
          <a:p>
            <a:r>
              <a:rPr lang="en-US" dirty="0"/>
              <a:t>HLA DQ2 and DQ8- only specific situations</a:t>
            </a:r>
          </a:p>
          <a:p>
            <a:r>
              <a:rPr lang="en-US" dirty="0"/>
              <a:t>Not a useful screening tool due to very low positive predictive value</a:t>
            </a:r>
          </a:p>
          <a:p>
            <a:r>
              <a:rPr lang="en-US" dirty="0"/>
              <a:t>High negative predictive value</a:t>
            </a:r>
          </a:p>
          <a:p>
            <a:r>
              <a:rPr lang="en-US" dirty="0"/>
              <a:t>Useful in patients on a gluten-free diet unwilling to undergo a gluten challenge</a:t>
            </a:r>
          </a:p>
          <a:p>
            <a:r>
              <a:rPr lang="en-US" dirty="0"/>
              <a:t>Useful in asymptomatic at-risk patients</a:t>
            </a:r>
          </a:p>
          <a:p>
            <a:r>
              <a:rPr lang="en-US" dirty="0"/>
              <a:t>Useful in those with questionable biopsy results </a:t>
            </a:r>
          </a:p>
        </p:txBody>
      </p:sp>
    </p:spTree>
    <p:extLst>
      <p:ext uri="{BB962C8B-B14F-4D97-AF65-F5344CB8AC3E}">
        <p14:creationId xmlns:p14="http://schemas.microsoft.com/office/powerpoint/2010/main" val="3626880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12" y="533400"/>
            <a:ext cx="8247401" cy="594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142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 cellular level…</a:t>
            </a: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106180" y="1527175"/>
            <a:ext cx="689512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916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Endoscopy and biopsy</a:t>
            </a:r>
          </a:p>
        </p:txBody>
      </p:sp>
      <p:sp>
        <p:nvSpPr>
          <p:cNvPr id="3" name="Content Placeholder 2"/>
          <p:cNvSpPr>
            <a:spLocks noGrp="1"/>
          </p:cNvSpPr>
          <p:nvPr>
            <p:ph sz="quarter" idx="1"/>
          </p:nvPr>
        </p:nvSpPr>
        <p:spPr/>
        <p:txBody>
          <a:bodyPr/>
          <a:lstStyle/>
          <a:p>
            <a:r>
              <a:rPr lang="en-US" dirty="0"/>
              <a:t>Duodenal biopsy in all patients with </a:t>
            </a:r>
            <a:r>
              <a:rPr lang="en-US" dirty="0" err="1"/>
              <a:t>tTG</a:t>
            </a:r>
            <a:r>
              <a:rPr lang="en-US" dirty="0"/>
              <a:t> IgA above the cutoff value</a:t>
            </a:r>
          </a:p>
          <a:p>
            <a:r>
              <a:rPr lang="en-US" dirty="0"/>
              <a:t>If suspicion remains high despite negative serologic testing</a:t>
            </a:r>
          </a:p>
          <a:p>
            <a:r>
              <a:rPr lang="en-US" dirty="0"/>
              <a:t>Repeat biopsy NOT routinely recommended to confirm diagnosis if a patient has improved clinically</a:t>
            </a:r>
          </a:p>
          <a:p>
            <a:endParaRPr lang="en-US" dirty="0"/>
          </a:p>
        </p:txBody>
      </p:sp>
    </p:spTree>
    <p:extLst>
      <p:ext uri="{BB962C8B-B14F-4D97-AF65-F5344CB8AC3E}">
        <p14:creationId xmlns:p14="http://schemas.microsoft.com/office/powerpoint/2010/main" val="1592217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 Currently recommended that confirmation of the diagnosis of celiac disease requires an intestinal biopsy in all cases </a:t>
            </a:r>
          </a:p>
        </p:txBody>
      </p:sp>
      <p:sp>
        <p:nvSpPr>
          <p:cNvPr id="3" name="Title 2"/>
          <p:cNvSpPr>
            <a:spLocks noGrp="1"/>
          </p:cNvSpPr>
          <p:nvPr>
            <p:ph type="title"/>
          </p:nvPr>
        </p:nvSpPr>
        <p:spPr/>
        <p:txBody>
          <a:bodyPr/>
          <a:lstStyle/>
          <a:p>
            <a:r>
              <a:rPr lang="en-US" dirty="0"/>
              <a:t>NASPGHAN guidelines for clinical diagnosis of CD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7" y="4572000"/>
            <a:ext cx="389572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320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-TTG of greater than 10x normal</a:t>
            </a:r>
          </a:p>
          <a:p>
            <a:r>
              <a:rPr lang="en-US" dirty="0"/>
              <a:t>-With a positive </a:t>
            </a:r>
            <a:r>
              <a:rPr lang="en-US" dirty="0" err="1"/>
              <a:t>endomysial</a:t>
            </a:r>
            <a:r>
              <a:rPr lang="en-US" dirty="0"/>
              <a:t> antibody</a:t>
            </a:r>
          </a:p>
          <a:p>
            <a:r>
              <a:rPr lang="en-US" dirty="0"/>
              <a:t>-with positive HLA typing (DQ2 and/or Dq8)</a:t>
            </a:r>
          </a:p>
        </p:txBody>
      </p:sp>
      <p:sp>
        <p:nvSpPr>
          <p:cNvPr id="3" name="Title 2"/>
          <p:cNvSpPr>
            <a:spLocks noGrp="1"/>
          </p:cNvSpPr>
          <p:nvPr>
            <p:ph type="title"/>
          </p:nvPr>
        </p:nvSpPr>
        <p:spPr/>
        <p:txBody>
          <a:bodyPr/>
          <a:lstStyle/>
          <a:p>
            <a:r>
              <a:rPr lang="en-US" dirty="0"/>
              <a:t>European criteria for clinical diagnosis</a:t>
            </a:r>
          </a:p>
        </p:txBody>
      </p:sp>
    </p:spTree>
    <p:extLst>
      <p:ext uri="{BB962C8B-B14F-4D97-AF65-F5344CB8AC3E}">
        <p14:creationId xmlns:p14="http://schemas.microsoft.com/office/powerpoint/2010/main" val="2038100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a:t>
            </a:r>
          </a:p>
        </p:txBody>
      </p:sp>
      <p:sp>
        <p:nvSpPr>
          <p:cNvPr id="3" name="Content Placeholder 2"/>
          <p:cNvSpPr>
            <a:spLocks noGrp="1"/>
          </p:cNvSpPr>
          <p:nvPr>
            <p:ph sz="quarter" idx="1"/>
          </p:nvPr>
        </p:nvSpPr>
        <p:spPr/>
        <p:txBody>
          <a:bodyPr>
            <a:normAutofit/>
          </a:bodyPr>
          <a:lstStyle/>
          <a:p>
            <a:pPr marL="0" indent="0">
              <a:buNone/>
            </a:pPr>
            <a:r>
              <a:rPr lang="en-US" dirty="0"/>
              <a:t>Meet Henry: </a:t>
            </a:r>
          </a:p>
          <a:p>
            <a:endParaRPr lang="en-US" dirty="0"/>
          </a:p>
          <a:p>
            <a:pPr marL="0" indent="0">
              <a:buNone/>
            </a:pPr>
            <a:endParaRPr lang="en-US" dirty="0"/>
          </a:p>
          <a:p>
            <a:endParaRPr lang="en-US" dirty="0"/>
          </a:p>
          <a:p>
            <a:pPr lvl="8"/>
            <a:endParaRPr lang="en-US" dirty="0"/>
          </a:p>
          <a:p>
            <a:pPr marL="0" indent="0">
              <a:buNone/>
            </a:pPr>
            <a:endParaRPr lang="en-US" dirty="0"/>
          </a:p>
          <a:p>
            <a:pPr marL="0" indent="0">
              <a:buNone/>
            </a:pPr>
            <a:r>
              <a:rPr lang="en-US" dirty="0"/>
              <a:t>9 year old boy with intermittent periumbilical abdominal pain for as long as parents can remember (at least 1-2 years)</a:t>
            </a:r>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62200"/>
            <a:ext cx="28765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625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arn(inVertical)">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facts?</a:t>
            </a:r>
          </a:p>
        </p:txBody>
      </p:sp>
      <p:sp>
        <p:nvSpPr>
          <p:cNvPr id="3" name="Content Placeholder 2"/>
          <p:cNvSpPr>
            <a:spLocks noGrp="1"/>
          </p:cNvSpPr>
          <p:nvPr>
            <p:ph sz="quarter" idx="1"/>
          </p:nvPr>
        </p:nvSpPr>
        <p:spPr/>
        <p:txBody>
          <a:bodyPr/>
          <a:lstStyle/>
          <a:p>
            <a:r>
              <a:rPr lang="en-US" dirty="0"/>
              <a:t>No diarrhea, stools are daily, Bristol 4-5</a:t>
            </a:r>
          </a:p>
          <a:p>
            <a:r>
              <a:rPr lang="en-US" dirty="0"/>
              <a:t>No rectal bleeding</a:t>
            </a:r>
          </a:p>
          <a:p>
            <a:r>
              <a:rPr lang="en-US" dirty="0"/>
              <a:t>Appetite is fair, picky eater per mother</a:t>
            </a:r>
          </a:p>
          <a:p>
            <a:r>
              <a:rPr lang="en-US" dirty="0"/>
              <a:t>Plays soccer, straight A student</a:t>
            </a:r>
          </a:p>
          <a:p>
            <a:r>
              <a:rPr lang="en-US" dirty="0"/>
              <a:t>FH: MGM-diverticulitis, IBS</a:t>
            </a:r>
          </a:p>
          <a:p>
            <a:r>
              <a:rPr lang="en-US" dirty="0"/>
              <a:t>Mother-Migraines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117" y="3048000"/>
            <a:ext cx="253447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3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else would you like to know (lab testing)?</a:t>
            </a:r>
          </a:p>
        </p:txBody>
      </p:sp>
      <p:sp>
        <p:nvSpPr>
          <p:cNvPr id="3" name="Content Placeholder 2"/>
          <p:cNvSpPr>
            <a:spLocks noGrp="1"/>
          </p:cNvSpPr>
          <p:nvPr>
            <p:ph sz="quarter" idx="1"/>
          </p:nvPr>
        </p:nvSpPr>
        <p:spPr/>
        <p:txBody>
          <a:bodyPr>
            <a:normAutofit/>
          </a:bodyPr>
          <a:lstStyle/>
          <a:p>
            <a:r>
              <a:rPr lang="en-US" dirty="0"/>
              <a:t>H/H: 10.5/33, MCV 81</a:t>
            </a:r>
          </a:p>
          <a:p>
            <a:r>
              <a:rPr lang="en-US" dirty="0"/>
              <a:t>Comp </a:t>
            </a:r>
            <a:r>
              <a:rPr lang="en-US" dirty="0" err="1"/>
              <a:t>Chem</a:t>
            </a:r>
            <a:r>
              <a:rPr lang="en-US" dirty="0"/>
              <a:t> panel-all normal</a:t>
            </a:r>
          </a:p>
          <a:p>
            <a:r>
              <a:rPr lang="en-US" dirty="0"/>
              <a:t>ESR: 7</a:t>
            </a:r>
          </a:p>
          <a:p>
            <a:r>
              <a:rPr lang="en-US" dirty="0"/>
              <a:t>CRP: 0.5</a:t>
            </a:r>
          </a:p>
          <a:p>
            <a:r>
              <a:rPr lang="en-US" dirty="0"/>
              <a:t>Fecal Calprotectin: 68</a:t>
            </a:r>
          </a:p>
          <a:p>
            <a:r>
              <a:rPr lang="en-US" dirty="0"/>
              <a:t>H. Pylori stool: negative</a:t>
            </a:r>
          </a:p>
          <a:p>
            <a:r>
              <a:rPr lang="en-US" dirty="0"/>
              <a:t>TTG IgA: 65; IgA normal</a:t>
            </a:r>
          </a:p>
          <a:p>
            <a:endParaRPr lang="en-US" dirty="0"/>
          </a:p>
        </p:txBody>
      </p:sp>
    </p:spTree>
    <p:extLst>
      <p:ext uri="{BB962C8B-B14F-4D97-AF65-F5344CB8AC3E}">
        <p14:creationId xmlns:p14="http://schemas.microsoft.com/office/powerpoint/2010/main" val="416447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sz="quarter" idx="1"/>
          </p:nvPr>
        </p:nvSpPr>
        <p:spPr/>
        <p:txBody>
          <a:bodyPr/>
          <a:lstStyle/>
          <a:p>
            <a:r>
              <a:rPr lang="en-US" dirty="0"/>
              <a:t>1. Define celiac disease and its symptoms</a:t>
            </a:r>
          </a:p>
          <a:p>
            <a:r>
              <a:rPr lang="en-US" dirty="0"/>
              <a:t>2. Describe incidence, prevalence and management of celiac disease</a:t>
            </a:r>
          </a:p>
          <a:p>
            <a:r>
              <a:rPr lang="en-US" dirty="0"/>
              <a:t>3. Identify and develop a staged work up with testing and referral </a:t>
            </a:r>
          </a:p>
        </p:txBody>
      </p:sp>
    </p:spTree>
    <p:extLst>
      <p:ext uri="{BB962C8B-B14F-4D97-AF65-F5344CB8AC3E}">
        <p14:creationId xmlns:p14="http://schemas.microsoft.com/office/powerpoint/2010/main" val="1383712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463"/>
            <a:ext cx="48768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09800"/>
            <a:ext cx="28670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2981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endParaRPr lang="en-US" dirty="0"/>
          </a:p>
        </p:txBody>
      </p:sp>
      <p:sp>
        <p:nvSpPr>
          <p:cNvPr id="3" name="Content Placeholder 2"/>
          <p:cNvSpPr>
            <a:spLocks noGrp="1"/>
          </p:cNvSpPr>
          <p:nvPr>
            <p:ph sz="quarter" idx="1"/>
          </p:nvPr>
        </p:nvSpPr>
        <p:spPr/>
        <p:txBody>
          <a:bodyPr/>
          <a:lstStyle/>
          <a:p>
            <a:r>
              <a:rPr lang="en-US" dirty="0" smtClean="0"/>
              <a:t>Lets take a poll! </a:t>
            </a:r>
          </a:p>
          <a:p>
            <a:r>
              <a:rPr lang="en-US" dirty="0" smtClean="0"/>
              <a:t>Go to </a:t>
            </a:r>
            <a:r>
              <a:rPr lang="en-US" dirty="0" smtClean="0"/>
              <a:t>app.gosoapbox.com and click on the purple quiz</a:t>
            </a:r>
            <a:endParaRPr lang="en-US" dirty="0" smtClean="0"/>
          </a:p>
          <a:p>
            <a:r>
              <a:rPr lang="en-US" dirty="0" smtClean="0"/>
              <a:t>Code: </a:t>
            </a:r>
            <a:r>
              <a:rPr lang="en-US" dirty="0" err="1" smtClean="0"/>
              <a:t>psv</a:t>
            </a:r>
            <a:endParaRPr lang="en-US" dirty="0"/>
          </a:p>
        </p:txBody>
      </p:sp>
    </p:spTree>
    <p:extLst>
      <p:ext uri="{BB962C8B-B14F-4D97-AF65-F5344CB8AC3E}">
        <p14:creationId xmlns:p14="http://schemas.microsoft.com/office/powerpoint/2010/main" val="1848777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sz="quarter" idx="1"/>
          </p:nvPr>
        </p:nvSpPr>
        <p:spPr/>
        <p:txBody>
          <a:bodyPr/>
          <a:lstStyle/>
          <a:p>
            <a:pPr marL="0" indent="0">
              <a:buNone/>
            </a:pPr>
            <a:r>
              <a:rPr lang="en-US" dirty="0"/>
              <a:t>Meet Samantha. </a:t>
            </a:r>
          </a:p>
          <a:p>
            <a:pPr marL="0" indent="0">
              <a:buNone/>
            </a:pPr>
            <a:endParaRPr lang="en-US" dirty="0"/>
          </a:p>
          <a:p>
            <a:pPr marL="0" indent="0">
              <a:buNone/>
            </a:pPr>
            <a:endParaRPr lang="en-US" dirty="0"/>
          </a:p>
          <a:p>
            <a:pPr marL="0" indent="0">
              <a:buNone/>
            </a:pPr>
            <a:endParaRPr lang="en-US" dirty="0"/>
          </a:p>
          <a:p>
            <a:pPr marL="0" indent="0">
              <a:buNone/>
            </a:pPr>
            <a:r>
              <a:rPr lang="en-US" dirty="0"/>
              <a:t>13 Year old girl with 6 months of abdominal pain, non descript, non localized</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885825"/>
            <a:ext cx="180022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7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HPI </a:t>
            </a:r>
          </a:p>
        </p:txBody>
      </p:sp>
      <p:sp>
        <p:nvSpPr>
          <p:cNvPr id="3" name="Content Placeholder 2"/>
          <p:cNvSpPr>
            <a:spLocks noGrp="1"/>
          </p:cNvSpPr>
          <p:nvPr>
            <p:ph sz="quarter" idx="1"/>
          </p:nvPr>
        </p:nvSpPr>
        <p:spPr/>
        <p:txBody>
          <a:bodyPr/>
          <a:lstStyle/>
          <a:p>
            <a:r>
              <a:rPr lang="en-US" dirty="0"/>
              <a:t>Pain is not associated with eating, does not wake her from sleep</a:t>
            </a:r>
          </a:p>
          <a:p>
            <a:r>
              <a:rPr lang="en-US" dirty="0"/>
              <a:t>Stools every few days, </a:t>
            </a:r>
            <a:r>
              <a:rPr lang="en-US" dirty="0" err="1"/>
              <a:t>bristol</a:t>
            </a:r>
            <a:r>
              <a:rPr lang="en-US" dirty="0"/>
              <a:t> type 1-3. Straining as well.</a:t>
            </a:r>
          </a:p>
          <a:p>
            <a:r>
              <a:rPr lang="en-US" dirty="0"/>
              <a:t>No fevers, diarrhea, joint pain, vomiting, or rashes </a:t>
            </a:r>
          </a:p>
          <a:p>
            <a:endParaRPr lang="en-US" dirty="0"/>
          </a:p>
        </p:txBody>
      </p:sp>
    </p:spTree>
    <p:extLst>
      <p:ext uri="{BB962C8B-B14F-4D97-AF65-F5344CB8AC3E}">
        <p14:creationId xmlns:p14="http://schemas.microsoft.com/office/powerpoint/2010/main" val="16685209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would like you like to know?</a:t>
            </a:r>
            <a:endParaRPr lang="en-US" dirty="0"/>
          </a:p>
        </p:txBody>
      </p:sp>
      <p:sp>
        <p:nvSpPr>
          <p:cNvPr id="3" name="Content Placeholder 2"/>
          <p:cNvSpPr>
            <a:spLocks noGrp="1"/>
          </p:cNvSpPr>
          <p:nvPr>
            <p:ph sz="quarter" idx="1"/>
          </p:nvPr>
        </p:nvSpPr>
        <p:spPr/>
        <p:txBody>
          <a:bodyPr/>
          <a:lstStyle/>
          <a:p>
            <a:r>
              <a:rPr lang="en-US" dirty="0" smtClean="0"/>
              <a:t>Go to </a:t>
            </a:r>
            <a:r>
              <a:rPr lang="en-US" dirty="0" smtClean="0"/>
              <a:t>app.gosoapbox.com  </a:t>
            </a:r>
            <a:r>
              <a:rPr lang="en-US" dirty="0" smtClean="0"/>
              <a:t>to add your </a:t>
            </a:r>
            <a:r>
              <a:rPr lang="en-US" dirty="0" smtClean="0"/>
              <a:t>idea in the green discussion </a:t>
            </a:r>
            <a:endParaRPr lang="en-US" dirty="0" smtClean="0"/>
          </a:p>
          <a:p>
            <a:r>
              <a:rPr lang="en-US" dirty="0" smtClean="0"/>
              <a:t>Code: </a:t>
            </a:r>
            <a:r>
              <a:rPr lang="en-US" dirty="0" err="1" smtClean="0"/>
              <a:t>psv</a:t>
            </a:r>
            <a:endParaRPr lang="en-US" dirty="0" smtClean="0"/>
          </a:p>
        </p:txBody>
      </p:sp>
    </p:spTree>
    <p:extLst>
      <p:ext uri="{BB962C8B-B14F-4D97-AF65-F5344CB8AC3E}">
        <p14:creationId xmlns:p14="http://schemas.microsoft.com/office/powerpoint/2010/main" val="40603976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would you like to know? </a:t>
            </a:r>
          </a:p>
        </p:txBody>
      </p:sp>
      <p:sp>
        <p:nvSpPr>
          <p:cNvPr id="3" name="Content Placeholder 2"/>
          <p:cNvSpPr>
            <a:spLocks noGrp="1"/>
          </p:cNvSpPr>
          <p:nvPr>
            <p:ph sz="quarter" idx="1"/>
          </p:nvPr>
        </p:nvSpPr>
        <p:spPr/>
        <p:txBody>
          <a:bodyPr>
            <a:normAutofit lnSpcReduction="10000"/>
          </a:bodyPr>
          <a:lstStyle/>
          <a:p>
            <a:r>
              <a:rPr lang="en-US" dirty="0"/>
              <a:t>They have tried </a:t>
            </a:r>
            <a:r>
              <a:rPr lang="en-US" dirty="0" err="1"/>
              <a:t>Miralax</a:t>
            </a:r>
            <a:r>
              <a:rPr lang="en-US" dirty="0"/>
              <a:t> on and off in the past, which does help but does seem that constipation reoccurs when discontinued</a:t>
            </a:r>
          </a:p>
          <a:p>
            <a:r>
              <a:rPr lang="en-US" dirty="0"/>
              <a:t>Weight has fluctuated up and down a few </a:t>
            </a:r>
            <a:r>
              <a:rPr lang="en-US" dirty="0" err="1"/>
              <a:t>lbs</a:t>
            </a:r>
            <a:r>
              <a:rPr lang="en-US" dirty="0"/>
              <a:t>, but no significant weight loss</a:t>
            </a:r>
          </a:p>
          <a:p>
            <a:r>
              <a:rPr lang="en-US" dirty="0"/>
              <a:t>Menarche- has not menstruated yet</a:t>
            </a:r>
          </a:p>
          <a:p>
            <a:r>
              <a:rPr lang="en-US" dirty="0"/>
              <a:t>No particular food triggers they have been able to put a finger on, other than possibly dairy</a:t>
            </a:r>
          </a:p>
          <a:p>
            <a:r>
              <a:rPr lang="en-US" dirty="0"/>
              <a:t>FMH- Mom with IBS and Hashimoto’s thyroiditis; Father with “GI issues” that he has not had checked out yet </a:t>
            </a:r>
          </a:p>
          <a:p>
            <a:endParaRPr lang="en-US" dirty="0"/>
          </a:p>
        </p:txBody>
      </p:sp>
    </p:spTree>
    <p:extLst>
      <p:ext uri="{BB962C8B-B14F-4D97-AF65-F5344CB8AC3E}">
        <p14:creationId xmlns:p14="http://schemas.microsoft.com/office/powerpoint/2010/main" val="37616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additional testing should we consider?</a:t>
            </a:r>
          </a:p>
        </p:txBody>
      </p:sp>
      <p:sp>
        <p:nvSpPr>
          <p:cNvPr id="3" name="Content Placeholder 2"/>
          <p:cNvSpPr>
            <a:spLocks noGrp="1"/>
          </p:cNvSpPr>
          <p:nvPr>
            <p:ph sz="quarter" idx="1"/>
          </p:nvPr>
        </p:nvSpPr>
        <p:spPr/>
        <p:txBody>
          <a:bodyPr/>
          <a:lstStyle/>
          <a:p>
            <a:r>
              <a:rPr lang="en-US" dirty="0"/>
              <a:t>Could include basic screening blood work including CBC, CMP, ESR, CRP, celiac </a:t>
            </a:r>
            <a:r>
              <a:rPr lang="en-US" dirty="0" err="1"/>
              <a:t>serologies</a:t>
            </a:r>
            <a:r>
              <a:rPr lang="en-US" dirty="0"/>
              <a:t>, and thyroid studies </a:t>
            </a:r>
          </a:p>
          <a:p>
            <a:r>
              <a:rPr lang="en-US" dirty="0"/>
              <a:t>Would not recommend getting an abdominal </a:t>
            </a:r>
            <a:r>
              <a:rPr lang="en-US" dirty="0" err="1"/>
              <a:t>xray</a:t>
            </a:r>
            <a:r>
              <a:rPr lang="en-US" dirty="0"/>
              <a:t> </a:t>
            </a:r>
          </a:p>
          <a:p>
            <a:r>
              <a:rPr lang="en-US" dirty="0"/>
              <a:t>Upon further review of blood work:</a:t>
            </a:r>
          </a:p>
          <a:p>
            <a:pPr lvl="1"/>
            <a:r>
              <a:rPr lang="en-US" dirty="0"/>
              <a:t> TTG &gt;100, normal total IgA</a:t>
            </a:r>
          </a:p>
          <a:p>
            <a:pPr lvl="1"/>
            <a:r>
              <a:rPr lang="en-US" dirty="0"/>
              <a:t>CBC, CMP, ESR, CRP, thyroid studies all unremarkable </a:t>
            </a:r>
          </a:p>
          <a:p>
            <a:r>
              <a:rPr lang="en-US" dirty="0"/>
              <a:t>Next steps? </a:t>
            </a:r>
          </a:p>
          <a:p>
            <a:pPr lvl="1"/>
            <a:r>
              <a:rPr lang="en-US" dirty="0"/>
              <a:t>Send to GI for endoscopy with small intestinal biopsies </a:t>
            </a:r>
          </a:p>
          <a:p>
            <a:pPr lvl="1"/>
            <a:endParaRPr lang="en-US" dirty="0"/>
          </a:p>
        </p:txBody>
      </p:sp>
    </p:spTree>
    <p:extLst>
      <p:ext uri="{BB962C8B-B14F-4D97-AF65-F5344CB8AC3E}">
        <p14:creationId xmlns:p14="http://schemas.microsoft.com/office/powerpoint/2010/main" val="6601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 3</a:t>
            </a:r>
          </a:p>
        </p:txBody>
      </p:sp>
      <p:sp>
        <p:nvSpPr>
          <p:cNvPr id="3" name="Content Placeholder 2"/>
          <p:cNvSpPr>
            <a:spLocks noGrp="1"/>
          </p:cNvSpPr>
          <p:nvPr>
            <p:ph sz="quarter" idx="1"/>
          </p:nvPr>
        </p:nvSpPr>
        <p:spPr>
          <a:xfrm>
            <a:off x="228600" y="1600200"/>
            <a:ext cx="8503920" cy="4572000"/>
          </a:xfrm>
        </p:spPr>
        <p:txBody>
          <a:bodyPr/>
          <a:lstStyle/>
          <a:p>
            <a:pPr marL="0" indent="0">
              <a:buNone/>
            </a:pPr>
            <a:r>
              <a:rPr lang="en-US" dirty="0"/>
              <a:t>Meet Avery.</a:t>
            </a:r>
          </a:p>
          <a:p>
            <a:pPr marL="0" indent="0">
              <a:buNone/>
            </a:pPr>
            <a:r>
              <a:rPr lang="en-US" dirty="0"/>
              <a:t>3 year old female presenting to your office today for </a:t>
            </a:r>
            <a:r>
              <a:rPr lang="en-US" dirty="0" smtClean="0"/>
              <a:t>2 months of loose stool</a:t>
            </a:r>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200400"/>
            <a:ext cx="3505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03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Upon further questioning….</a:t>
            </a:r>
          </a:p>
        </p:txBody>
      </p:sp>
      <p:sp>
        <p:nvSpPr>
          <p:cNvPr id="3" name="Content Placeholder 2"/>
          <p:cNvSpPr>
            <a:spLocks noGrp="1"/>
          </p:cNvSpPr>
          <p:nvPr>
            <p:ph sz="quarter" idx="1"/>
          </p:nvPr>
        </p:nvSpPr>
        <p:spPr/>
        <p:txBody>
          <a:bodyPr>
            <a:normAutofit fontScale="92500"/>
          </a:bodyPr>
          <a:lstStyle/>
          <a:p>
            <a:r>
              <a:rPr lang="en-US" dirty="0"/>
              <a:t>Parents note she has had occasional constipation before this </a:t>
            </a:r>
          </a:p>
          <a:p>
            <a:r>
              <a:rPr lang="en-US" dirty="0"/>
              <a:t>No noted abdominal pain or vomiting</a:t>
            </a:r>
          </a:p>
          <a:p>
            <a:r>
              <a:rPr lang="en-US" dirty="0"/>
              <a:t>Recently completed antibiotic course for an ear infection</a:t>
            </a:r>
          </a:p>
          <a:p>
            <a:r>
              <a:rPr lang="en-US" dirty="0"/>
              <a:t>Picky eater in general and loves carbs, milk, and juices </a:t>
            </a:r>
          </a:p>
          <a:p>
            <a:r>
              <a:rPr lang="en-US" dirty="0"/>
              <a:t>PMH: reflux as an infant, otherwise healthy </a:t>
            </a:r>
          </a:p>
          <a:p>
            <a:r>
              <a:rPr lang="en-US" dirty="0"/>
              <a:t>FMH: </a:t>
            </a:r>
          </a:p>
          <a:p>
            <a:r>
              <a:rPr lang="en-US" dirty="0"/>
              <a:t>Mother with biopsy confirmed celiac disease </a:t>
            </a:r>
          </a:p>
          <a:p>
            <a:r>
              <a:rPr lang="en-US" dirty="0"/>
              <a:t>On exam: only notable for mildly distended abdomen </a:t>
            </a:r>
          </a:p>
          <a:p>
            <a:endParaRPr lang="en-US" dirty="0"/>
          </a:p>
        </p:txBody>
      </p:sp>
    </p:spTree>
    <p:extLst>
      <p:ext uri="{BB962C8B-B14F-4D97-AF65-F5344CB8AC3E}">
        <p14:creationId xmlns:p14="http://schemas.microsoft.com/office/powerpoint/2010/main" val="3863716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would you like to know?</a:t>
            </a:r>
          </a:p>
        </p:txBody>
      </p:sp>
      <p:sp>
        <p:nvSpPr>
          <p:cNvPr id="3" name="Content Placeholder 2"/>
          <p:cNvSpPr>
            <a:spLocks noGrp="1"/>
          </p:cNvSpPr>
          <p:nvPr>
            <p:ph sz="quarter" idx="1"/>
          </p:nvPr>
        </p:nvSpPr>
        <p:spPr/>
        <p:txBody>
          <a:bodyPr/>
          <a:lstStyle/>
          <a:p>
            <a:r>
              <a:rPr lang="en-US" dirty="0"/>
              <a:t>Blood work: </a:t>
            </a:r>
          </a:p>
          <a:p>
            <a:r>
              <a:rPr lang="en-US" dirty="0"/>
              <a:t>Unremarkable CBC, CMP, ESR, CRP, TSH </a:t>
            </a:r>
          </a:p>
          <a:p>
            <a:r>
              <a:rPr lang="en-US" dirty="0"/>
              <a:t>IgA 91</a:t>
            </a:r>
          </a:p>
          <a:p>
            <a:r>
              <a:rPr lang="en-US" dirty="0"/>
              <a:t>TTG IgA 9</a:t>
            </a:r>
          </a:p>
          <a:p>
            <a:r>
              <a:rPr lang="en-US" dirty="0" err="1"/>
              <a:t>Endomysial</a:t>
            </a:r>
            <a:r>
              <a:rPr lang="en-US" dirty="0"/>
              <a:t> antibody not done</a:t>
            </a:r>
          </a:p>
          <a:p>
            <a:r>
              <a:rPr lang="en-US" dirty="0"/>
              <a:t>Upon further review of growth charts from PMD, weight gain has fluctuated, although BMI 25</a:t>
            </a:r>
            <a:r>
              <a:rPr lang="en-US" baseline="30000" dirty="0"/>
              <a:t>th</a:t>
            </a:r>
            <a:r>
              <a:rPr lang="en-US" dirty="0"/>
              <a:t> percentile </a:t>
            </a:r>
            <a:endParaRPr lang="en-US" dirty="0" smtClean="0"/>
          </a:p>
          <a:p>
            <a:r>
              <a:rPr lang="en-US" dirty="0" smtClean="0"/>
              <a:t>Stool studies?? </a:t>
            </a:r>
            <a:endParaRPr lang="en-US" dirty="0"/>
          </a:p>
        </p:txBody>
      </p:sp>
    </p:spTree>
    <p:extLst>
      <p:ext uri="{BB962C8B-B14F-4D97-AF65-F5344CB8AC3E}">
        <p14:creationId xmlns:p14="http://schemas.microsoft.com/office/powerpoint/2010/main" val="417984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sz="quarter" idx="1"/>
          </p:nvPr>
        </p:nvSpPr>
        <p:spPr/>
        <p:txBody>
          <a:bodyPr/>
          <a:lstStyle/>
          <a:p>
            <a:r>
              <a:rPr lang="en-US" dirty="0"/>
              <a:t>None </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290567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8534400" cy="987552"/>
          </a:xfrm>
        </p:spPr>
        <p:txBody>
          <a:bodyPr>
            <a:normAutofit/>
          </a:bodyPr>
          <a:lstStyle/>
          <a:p>
            <a:r>
              <a:rPr lang="en-US" sz="2800" dirty="0" smtClean="0"/>
              <a:t>Based on the blood work, what would you like to do?</a:t>
            </a:r>
            <a:endParaRPr lang="en-US" sz="2800" dirty="0"/>
          </a:p>
        </p:txBody>
      </p:sp>
      <p:sp>
        <p:nvSpPr>
          <p:cNvPr id="3" name="Content Placeholder 2"/>
          <p:cNvSpPr>
            <a:spLocks noGrp="1"/>
          </p:cNvSpPr>
          <p:nvPr>
            <p:ph sz="quarter" idx="1"/>
          </p:nvPr>
        </p:nvSpPr>
        <p:spPr/>
        <p:txBody>
          <a:bodyPr/>
          <a:lstStyle/>
          <a:p>
            <a:r>
              <a:rPr lang="en-US" dirty="0" smtClean="0"/>
              <a:t>Go to </a:t>
            </a:r>
            <a:r>
              <a:rPr lang="en-US" dirty="0" smtClean="0"/>
              <a:t>app.gosoapbox.com and click on the red poll </a:t>
            </a:r>
            <a:endParaRPr lang="en-US" dirty="0" smtClean="0"/>
          </a:p>
          <a:p>
            <a:endParaRPr lang="en-US" dirty="0"/>
          </a:p>
          <a:p>
            <a:r>
              <a:rPr lang="en-US" dirty="0" smtClean="0"/>
              <a:t>Code: </a:t>
            </a:r>
            <a:r>
              <a:rPr lang="en-US" dirty="0" err="1" smtClean="0"/>
              <a:t>psv</a:t>
            </a:r>
            <a:r>
              <a:rPr lang="en-US" dirty="0" smtClean="0"/>
              <a:t> </a:t>
            </a:r>
            <a:endParaRPr lang="en-US" dirty="0"/>
          </a:p>
        </p:txBody>
      </p:sp>
    </p:spTree>
    <p:extLst>
      <p:ext uri="{BB962C8B-B14F-4D97-AF65-F5344CB8AC3E}">
        <p14:creationId xmlns:p14="http://schemas.microsoft.com/office/powerpoint/2010/main" val="40774317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Would you like to…</a:t>
            </a:r>
          </a:p>
        </p:txBody>
      </p:sp>
      <p:sp>
        <p:nvSpPr>
          <p:cNvPr id="3" name="Content Placeholder 2"/>
          <p:cNvSpPr>
            <a:spLocks noGrp="1"/>
          </p:cNvSpPr>
          <p:nvPr>
            <p:ph sz="quarter" idx="1"/>
          </p:nvPr>
        </p:nvSpPr>
        <p:spPr/>
        <p:txBody>
          <a:bodyPr/>
          <a:lstStyle/>
          <a:p>
            <a:pPr marL="514350" indent="-514350">
              <a:buAutoNum type="alphaUcPeriod"/>
            </a:pPr>
            <a:r>
              <a:rPr lang="en-US" dirty="0"/>
              <a:t>Remove both dairy and wheat out of diet</a:t>
            </a:r>
          </a:p>
          <a:p>
            <a:pPr marL="514350" indent="-514350">
              <a:buAutoNum type="alphaUcPeriod"/>
            </a:pPr>
            <a:r>
              <a:rPr lang="en-US" dirty="0"/>
              <a:t>Repeat blood work as it was only mildly positive</a:t>
            </a:r>
          </a:p>
          <a:p>
            <a:pPr marL="514350" indent="-514350">
              <a:buAutoNum type="alphaUcPeriod"/>
            </a:pPr>
            <a:r>
              <a:rPr lang="en-US" dirty="0"/>
              <a:t>Refer to pediatric GI</a:t>
            </a:r>
          </a:p>
          <a:p>
            <a:pPr marL="514350" indent="-514350">
              <a:buAutoNum type="alphaUcPeriod"/>
            </a:pPr>
            <a:r>
              <a:rPr lang="en-US" dirty="0"/>
              <a:t>Remove all wheat, barley, and rye out of diet </a:t>
            </a:r>
          </a:p>
        </p:txBody>
      </p:sp>
    </p:spTree>
    <p:extLst>
      <p:ext uri="{BB962C8B-B14F-4D97-AF65-F5344CB8AC3E}">
        <p14:creationId xmlns:p14="http://schemas.microsoft.com/office/powerpoint/2010/main" val="9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86" y="304800"/>
            <a:ext cx="85344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11359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else has been asked this?</a:t>
            </a:r>
            <a:endParaRPr lang="en-US" dirty="0"/>
          </a:p>
        </p:txBody>
      </p:sp>
      <p:sp>
        <p:nvSpPr>
          <p:cNvPr id="3" name="Content Placeholder 2"/>
          <p:cNvSpPr>
            <a:spLocks noGrp="1"/>
          </p:cNvSpPr>
          <p:nvPr>
            <p:ph sz="quarter" idx="1"/>
          </p:nvPr>
        </p:nvSpPr>
        <p:spPr/>
        <p:txBody>
          <a:bodyPr/>
          <a:lstStyle/>
          <a:p>
            <a:r>
              <a:rPr lang="en-US" dirty="0" smtClean="0"/>
              <a:t>Well if I don’t have celiac disease, than why do I have symptoms when I eat foods that contain gluten?</a:t>
            </a:r>
            <a:endParaRPr lang="en-US" dirty="0"/>
          </a:p>
        </p:txBody>
      </p:sp>
    </p:spTree>
    <p:extLst>
      <p:ext uri="{BB962C8B-B14F-4D97-AF65-F5344CB8AC3E}">
        <p14:creationId xmlns:p14="http://schemas.microsoft.com/office/powerpoint/2010/main" val="37813487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430222-F7F5-2A4B-BA9B-DBE628A2D17E}"/>
              </a:ext>
            </a:extLst>
          </p:cNvPr>
          <p:cNvSpPr>
            <a:spLocks noGrp="1"/>
          </p:cNvSpPr>
          <p:nvPr>
            <p:ph type="title"/>
          </p:nvPr>
        </p:nvSpPr>
        <p:spPr/>
        <p:txBody>
          <a:bodyPr>
            <a:normAutofit fontScale="90000"/>
          </a:bodyPr>
          <a:lstStyle/>
          <a:p>
            <a:r>
              <a:rPr lang="en-US" dirty="0"/>
              <a:t>Celiac vs. Gluten Sensitivity vs. Wheat Allergy</a:t>
            </a:r>
          </a:p>
        </p:txBody>
      </p:sp>
      <p:pic>
        <p:nvPicPr>
          <p:cNvPr id="4" name="Picture 3">
            <a:extLst>
              <a:ext uri="{FF2B5EF4-FFF2-40B4-BE49-F238E27FC236}">
                <a16:creationId xmlns="" xmlns:a16="http://schemas.microsoft.com/office/drawing/2014/main" id="{2AFEAF10-7E2F-344F-92A4-90D67C162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50" y="1524000"/>
            <a:ext cx="7233004" cy="464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2327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Celiac disease</a:t>
            </a:r>
          </a:p>
        </p:txBody>
      </p:sp>
      <p:sp>
        <p:nvSpPr>
          <p:cNvPr id="3" name="Text Placeholder 2"/>
          <p:cNvSpPr>
            <a:spLocks noGrp="1"/>
          </p:cNvSpPr>
          <p:nvPr>
            <p:ph type="body" sz="half" idx="3"/>
          </p:nvPr>
        </p:nvSpPr>
        <p:spPr/>
        <p:txBody>
          <a:bodyPr/>
          <a:lstStyle/>
          <a:p>
            <a:r>
              <a:rPr lang="en-US" dirty="0"/>
              <a:t>Non-celiac gluten sensitivity</a:t>
            </a:r>
          </a:p>
        </p:txBody>
      </p:sp>
      <p:sp>
        <p:nvSpPr>
          <p:cNvPr id="4" name="Content Placeholder 3"/>
          <p:cNvSpPr>
            <a:spLocks noGrp="1"/>
          </p:cNvSpPr>
          <p:nvPr>
            <p:ph sz="quarter" idx="2"/>
          </p:nvPr>
        </p:nvSpPr>
        <p:spPr/>
        <p:txBody>
          <a:bodyPr>
            <a:normAutofit fontScale="92500" lnSpcReduction="20000"/>
          </a:bodyPr>
          <a:lstStyle/>
          <a:p>
            <a:r>
              <a:rPr lang="en-US" dirty="0"/>
              <a:t>Treatment: GFD</a:t>
            </a:r>
          </a:p>
          <a:p>
            <a:r>
              <a:rPr lang="en-US" dirty="0"/>
              <a:t>Strict adherence to GFD: &lt;10 mg/day </a:t>
            </a:r>
          </a:p>
          <a:p>
            <a:r>
              <a:rPr lang="en-US" dirty="0"/>
              <a:t>Lifelong: Yes	</a:t>
            </a:r>
          </a:p>
          <a:p>
            <a:r>
              <a:rPr lang="en-US" dirty="0"/>
              <a:t>Consequence of non-compliance: </a:t>
            </a:r>
          </a:p>
          <a:p>
            <a:pPr marL="0" indent="0">
              <a:buNone/>
            </a:pPr>
            <a:r>
              <a:rPr lang="en-US" dirty="0"/>
              <a:t>-Physical symptoms: Yes</a:t>
            </a:r>
          </a:p>
          <a:p>
            <a:pPr marL="0" indent="0">
              <a:buNone/>
            </a:pPr>
            <a:r>
              <a:rPr lang="en-US" dirty="0"/>
              <a:t>-Intestinal damage: Yes</a:t>
            </a:r>
          </a:p>
          <a:p>
            <a:pPr marL="0" indent="0">
              <a:buNone/>
            </a:pPr>
            <a:r>
              <a:rPr lang="en-US" dirty="0"/>
              <a:t>-Monitored by bio-marker</a:t>
            </a:r>
          </a:p>
          <a:p>
            <a:pPr marL="0" indent="0">
              <a:buNone/>
            </a:pPr>
            <a:r>
              <a:rPr lang="en-US" dirty="0"/>
              <a:t>-Comorbidities: Yes</a:t>
            </a:r>
          </a:p>
          <a:p>
            <a:endParaRPr lang="en-US" dirty="0"/>
          </a:p>
        </p:txBody>
      </p:sp>
      <p:sp>
        <p:nvSpPr>
          <p:cNvPr id="5" name="Content Placeholder 4"/>
          <p:cNvSpPr>
            <a:spLocks noGrp="1"/>
          </p:cNvSpPr>
          <p:nvPr>
            <p:ph sz="quarter" idx="4"/>
          </p:nvPr>
        </p:nvSpPr>
        <p:spPr/>
        <p:txBody>
          <a:bodyPr>
            <a:normAutofit fontScale="85000" lnSpcReduction="20000"/>
          </a:bodyPr>
          <a:lstStyle/>
          <a:p>
            <a:r>
              <a:rPr lang="en-US" dirty="0"/>
              <a:t>Treatment: GFD</a:t>
            </a:r>
          </a:p>
          <a:p>
            <a:r>
              <a:rPr lang="en-US" dirty="0"/>
              <a:t>Strict adherence to GFD: ????</a:t>
            </a:r>
          </a:p>
          <a:p>
            <a:r>
              <a:rPr lang="en-US" dirty="0"/>
              <a:t>Lifelong: ???</a:t>
            </a:r>
          </a:p>
          <a:p>
            <a:r>
              <a:rPr lang="en-US" dirty="0"/>
              <a:t>Consequence of non-compliance:</a:t>
            </a:r>
          </a:p>
          <a:p>
            <a:pPr marL="0" indent="0">
              <a:buNone/>
            </a:pPr>
            <a:r>
              <a:rPr lang="en-US" dirty="0"/>
              <a:t>-Physical symptoms: Yes</a:t>
            </a:r>
          </a:p>
          <a:p>
            <a:pPr marL="0" indent="0">
              <a:buNone/>
            </a:pPr>
            <a:r>
              <a:rPr lang="en-US" dirty="0"/>
              <a:t>-Intestinal damage: No</a:t>
            </a:r>
          </a:p>
          <a:p>
            <a:pPr marL="0" indent="0">
              <a:buNone/>
            </a:pPr>
            <a:r>
              <a:rPr lang="en-US" dirty="0"/>
              <a:t>-Monitored by </a:t>
            </a:r>
            <a:r>
              <a:rPr lang="en-US" dirty="0" err="1"/>
              <a:t>bio-marker:No</a:t>
            </a:r>
            <a:endParaRPr lang="en-US" dirty="0"/>
          </a:p>
          <a:p>
            <a:pPr marL="0" indent="0">
              <a:buNone/>
            </a:pPr>
            <a:r>
              <a:rPr lang="en-US" dirty="0"/>
              <a:t>-Comorbidities: ?</a:t>
            </a:r>
          </a:p>
          <a:p>
            <a:endParaRPr lang="en-US" dirty="0"/>
          </a:p>
        </p:txBody>
      </p:sp>
      <p:sp>
        <p:nvSpPr>
          <p:cNvPr id="6" name="Title 5"/>
          <p:cNvSpPr>
            <a:spLocks noGrp="1"/>
          </p:cNvSpPr>
          <p:nvPr>
            <p:ph type="title"/>
          </p:nvPr>
        </p:nvSpPr>
        <p:spPr/>
        <p:txBody>
          <a:bodyPr/>
          <a:lstStyle/>
          <a:p>
            <a:r>
              <a:rPr lang="en-US" dirty="0"/>
              <a:t>Gluten Free Diet: Overview</a:t>
            </a:r>
          </a:p>
        </p:txBody>
      </p:sp>
    </p:spTree>
    <p:extLst>
      <p:ext uri="{BB962C8B-B14F-4D97-AF65-F5344CB8AC3E}">
        <p14:creationId xmlns:p14="http://schemas.microsoft.com/office/powerpoint/2010/main" val="1626643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414463"/>
            <a:ext cx="6067425"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077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3152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1845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a:t>
            </a:r>
          </a:p>
        </p:txBody>
      </p:sp>
      <p:sp>
        <p:nvSpPr>
          <p:cNvPr id="3" name="Content Placeholder 2"/>
          <p:cNvSpPr>
            <a:spLocks noGrp="1"/>
          </p:cNvSpPr>
          <p:nvPr>
            <p:ph sz="quarter" idx="1"/>
          </p:nvPr>
        </p:nvSpPr>
        <p:spPr/>
        <p:txBody>
          <a:bodyPr/>
          <a:lstStyle/>
          <a:p>
            <a:r>
              <a:rPr lang="en-US" dirty="0"/>
              <a:t>Only recognized therapy is lifelong adherence to a gluten-free diet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2004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667000"/>
            <a:ext cx="4191000" cy="370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025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Dietary education with dietitian</a:t>
            </a:r>
          </a:p>
        </p:txBody>
      </p:sp>
      <p:sp>
        <p:nvSpPr>
          <p:cNvPr id="3" name="Content Placeholder 2"/>
          <p:cNvSpPr>
            <a:spLocks noGrp="1"/>
          </p:cNvSpPr>
          <p:nvPr>
            <p:ph sz="quarter" idx="1"/>
          </p:nvPr>
        </p:nvSpPr>
        <p:spPr/>
        <p:txBody>
          <a:bodyPr/>
          <a:lstStyle/>
          <a:p>
            <a:r>
              <a:rPr lang="en-US" dirty="0"/>
              <a:t>Crucial given it is the treatment </a:t>
            </a:r>
          </a:p>
          <a:p>
            <a:r>
              <a:rPr lang="en-US" dirty="0"/>
              <a:t>Dispelling myths</a:t>
            </a:r>
          </a:p>
          <a:p>
            <a:pPr marL="0"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2819400"/>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114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celiac disease</a:t>
            </a:r>
          </a:p>
        </p:txBody>
      </p:sp>
      <p:sp>
        <p:nvSpPr>
          <p:cNvPr id="3" name="Content Placeholder 2"/>
          <p:cNvSpPr>
            <a:spLocks noGrp="1"/>
          </p:cNvSpPr>
          <p:nvPr>
            <p:ph sz="quarter" idx="1"/>
          </p:nvPr>
        </p:nvSpPr>
        <p:spPr/>
        <p:txBody>
          <a:bodyPr/>
          <a:lstStyle/>
          <a:p>
            <a:r>
              <a:rPr lang="en-US" dirty="0"/>
              <a:t>Wheat began being cultivated in the fertile crescent about 8000 BC.</a:t>
            </a:r>
          </a:p>
          <a:p>
            <a:r>
              <a:rPr lang="en-US" dirty="0"/>
              <a:t>Gradually migrated to Europe around 600 BC</a:t>
            </a:r>
          </a:p>
          <a:p>
            <a:r>
              <a:rPr lang="en-US" dirty="0"/>
              <a:t>First description of celiac disease in Greece by </a:t>
            </a:r>
            <a:r>
              <a:rPr lang="en-US" dirty="0" err="1"/>
              <a:t>Areteaus</a:t>
            </a:r>
            <a:r>
              <a:rPr lang="en-US" dirty="0"/>
              <a:t> in first </a:t>
            </a:r>
            <a:r>
              <a:rPr lang="en-US" dirty="0" smtClean="0"/>
              <a:t>century; </a:t>
            </a:r>
            <a:r>
              <a:rPr lang="en-US" dirty="0"/>
              <a:t>used to call them “</a:t>
            </a:r>
            <a:r>
              <a:rPr lang="en-US" dirty="0" err="1"/>
              <a:t>Coeliacs</a:t>
            </a:r>
            <a:r>
              <a:rPr lang="en-US" dirty="0"/>
              <a:t>”</a:t>
            </a:r>
          </a:p>
          <a:p>
            <a:r>
              <a:rPr lang="en-US" dirty="0"/>
              <a:t>1800 years later, Pediatrician named Samuel Gee in England gave first full description</a:t>
            </a:r>
          </a:p>
          <a:p>
            <a:r>
              <a:rPr lang="en-US" dirty="0"/>
              <a:t>Antibodies </a:t>
            </a:r>
            <a:r>
              <a:rPr lang="en-US" dirty="0" smtClean="0"/>
              <a:t>first found </a:t>
            </a:r>
            <a:r>
              <a:rPr lang="en-US" dirty="0"/>
              <a:t>in 1960’s</a:t>
            </a:r>
          </a:p>
          <a:p>
            <a:endParaRPr lang="en-US" dirty="0"/>
          </a:p>
        </p:txBody>
      </p:sp>
    </p:spTree>
    <p:extLst>
      <p:ext uri="{BB962C8B-B14F-4D97-AF65-F5344CB8AC3E}">
        <p14:creationId xmlns:p14="http://schemas.microsoft.com/office/powerpoint/2010/main" val="32655628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highlights with dietitian</a:t>
            </a:r>
          </a:p>
        </p:txBody>
      </p:sp>
      <p:sp>
        <p:nvSpPr>
          <p:cNvPr id="3" name="Content Placeholder 2"/>
          <p:cNvSpPr>
            <a:spLocks noGrp="1"/>
          </p:cNvSpPr>
          <p:nvPr>
            <p:ph sz="quarter" idx="1"/>
          </p:nvPr>
        </p:nvSpPr>
        <p:spPr/>
        <p:txBody>
          <a:bodyPr>
            <a:normAutofit/>
          </a:bodyPr>
          <a:lstStyle/>
          <a:p>
            <a:r>
              <a:rPr lang="en-US" dirty="0"/>
              <a:t>Education regarding what foods contain gluten (avoid wheat, barley, rye, oats– oats okay if labeled GF)</a:t>
            </a:r>
          </a:p>
          <a:p>
            <a:r>
              <a:rPr lang="en-US" dirty="0"/>
              <a:t>Label reading help</a:t>
            </a:r>
          </a:p>
          <a:p>
            <a:r>
              <a:rPr lang="en-US" dirty="0"/>
              <a:t>Cross contamination in the home </a:t>
            </a:r>
          </a:p>
          <a:p>
            <a:pPr lvl="1"/>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86200"/>
            <a:ext cx="46958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775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highlights continued…</a:t>
            </a:r>
          </a:p>
        </p:txBody>
      </p:sp>
      <p:sp>
        <p:nvSpPr>
          <p:cNvPr id="3" name="Content Placeholder 2"/>
          <p:cNvSpPr>
            <a:spLocks noGrp="1"/>
          </p:cNvSpPr>
          <p:nvPr>
            <p:ph sz="quarter" idx="1"/>
          </p:nvPr>
        </p:nvSpPr>
        <p:spPr/>
        <p:txBody>
          <a:bodyPr/>
          <a:lstStyle/>
          <a:p>
            <a:r>
              <a:rPr lang="en-US" dirty="0"/>
              <a:t>Alert the pharmacy: pharmacy should be aware in case medication is not gluten free</a:t>
            </a:r>
          </a:p>
          <a:p>
            <a:r>
              <a:rPr lang="en-US" dirty="0"/>
              <a:t>Non-food contamination</a:t>
            </a:r>
          </a:p>
          <a:p>
            <a:pPr lvl="1"/>
            <a:r>
              <a:rPr lang="en-US" dirty="0" err="1"/>
              <a:t>Play-doh</a:t>
            </a:r>
            <a:r>
              <a:rPr lang="en-US" dirty="0"/>
              <a:t>, paper </a:t>
            </a:r>
            <a:r>
              <a:rPr lang="en-US" dirty="0" err="1"/>
              <a:t>mache</a:t>
            </a:r>
            <a:endParaRPr lang="en-US" dirty="0"/>
          </a:p>
          <a:p>
            <a:pPr lvl="1"/>
            <a:r>
              <a:rPr lang="en-US" dirty="0"/>
              <a:t>Can buy gluten free </a:t>
            </a:r>
            <a:r>
              <a:rPr lang="en-US" dirty="0" err="1"/>
              <a:t>play-doh</a:t>
            </a:r>
            <a:endParaRPr lang="en-US" dirty="0"/>
          </a:p>
          <a:p>
            <a:pPr lvl="1"/>
            <a:r>
              <a:rPr lang="en-US" dirty="0"/>
              <a:t>Lotion, sunscreen, </a:t>
            </a:r>
            <a:r>
              <a:rPr lang="en-US" dirty="0" err="1"/>
              <a:t>chapstick</a:t>
            </a:r>
            <a:r>
              <a:rPr lang="en-US" dirty="0"/>
              <a:t>, toothpaste, hairspray </a:t>
            </a:r>
          </a:p>
          <a:p>
            <a:pPr lvl="1"/>
            <a:endParaRPr lang="en-US" dirty="0"/>
          </a:p>
        </p:txBody>
      </p:sp>
    </p:spTree>
    <p:extLst>
      <p:ext uri="{BB962C8B-B14F-4D97-AF65-F5344CB8AC3E}">
        <p14:creationId xmlns:p14="http://schemas.microsoft.com/office/powerpoint/2010/main" val="2084023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about lactose??</a:t>
            </a:r>
          </a:p>
        </p:txBody>
      </p:sp>
      <p:sp>
        <p:nvSpPr>
          <p:cNvPr id="4" name="Text Placeholder 3"/>
          <p:cNvSpPr>
            <a:spLocks noGrp="1"/>
          </p:cNvSpPr>
          <p:nvPr>
            <p:ph type="body" sz="half" idx="2"/>
          </p:nvPr>
        </p:nvSpPr>
        <p:spPr>
          <a:xfrm>
            <a:off x="381000" y="6172200"/>
            <a:ext cx="45719" cy="76200"/>
          </a:xfrm>
        </p:spPr>
        <p:txBody>
          <a:bodyPr>
            <a:normAutofit fontScale="25000" lnSpcReduction="20000"/>
          </a:bodyPr>
          <a:lstStyle/>
          <a:p>
            <a:endParaRPr lang="en-US" dirty="0"/>
          </a:p>
        </p:txBody>
      </p:sp>
      <p:pic>
        <p:nvPicPr>
          <p:cNvPr id="1026" name="Picture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795" r="79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7935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sp>
        <p:nvSpPr>
          <p:cNvPr id="3" name="Content Placeholder 2"/>
          <p:cNvSpPr>
            <a:spLocks noGrp="1"/>
          </p:cNvSpPr>
          <p:nvPr>
            <p:ph sz="quarter" idx="1"/>
          </p:nvPr>
        </p:nvSpPr>
        <p:spPr/>
        <p:txBody>
          <a:bodyPr/>
          <a:lstStyle/>
          <a:p>
            <a:r>
              <a:rPr lang="en-US" dirty="0"/>
              <a:t>Resolution of symptoms can occur within several weeks on a gluten-free diet</a:t>
            </a:r>
          </a:p>
          <a:p>
            <a:r>
              <a:rPr lang="en-US" dirty="0"/>
              <a:t>Normalization of small bowel biopsy may take 6-12 months, as well as normalization of </a:t>
            </a:r>
            <a:r>
              <a:rPr lang="en-US" dirty="0" err="1"/>
              <a:t>tTG</a:t>
            </a:r>
            <a:r>
              <a:rPr lang="en-US" dirty="0"/>
              <a:t> IgA </a:t>
            </a:r>
          </a:p>
          <a:p>
            <a:r>
              <a:rPr lang="en-US" dirty="0"/>
              <a:t>Although, some papers have recognized it may take even longer (closer to 12-24 months, possibly longer) </a:t>
            </a:r>
          </a:p>
          <a:p>
            <a:endParaRPr lang="en-US" dirty="0"/>
          </a:p>
        </p:txBody>
      </p:sp>
    </p:spTree>
    <p:extLst>
      <p:ext uri="{BB962C8B-B14F-4D97-AF65-F5344CB8AC3E}">
        <p14:creationId xmlns:p14="http://schemas.microsoft.com/office/powerpoint/2010/main" val="13673867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monitor?</a:t>
            </a:r>
          </a:p>
        </p:txBody>
      </p:sp>
      <p:sp>
        <p:nvSpPr>
          <p:cNvPr id="3" name="Content Placeholder 2"/>
          <p:cNvSpPr>
            <a:spLocks noGrp="1"/>
          </p:cNvSpPr>
          <p:nvPr>
            <p:ph sz="quarter" idx="1"/>
          </p:nvPr>
        </p:nvSpPr>
        <p:spPr/>
        <p:txBody>
          <a:bodyPr>
            <a:normAutofit/>
          </a:bodyPr>
          <a:lstStyle/>
          <a:p>
            <a:r>
              <a:rPr lang="en-US" sz="2200" dirty="0"/>
              <a:t>At time of diagnosis, order routine screening blood work including CBC, iron studies, thyroid functions tests, CMP, 25-hydroxy vitamin D</a:t>
            </a:r>
          </a:p>
          <a:p>
            <a:r>
              <a:rPr lang="en-US" sz="2200" dirty="0"/>
              <a:t>Recheck </a:t>
            </a:r>
            <a:r>
              <a:rPr lang="en-US" sz="2200" dirty="0" err="1"/>
              <a:t>tTG</a:t>
            </a:r>
            <a:r>
              <a:rPr lang="en-US" sz="2200" dirty="0"/>
              <a:t> IgA after starting gluten-free diet approximately 4-6 months after starting to monitor compliance and response</a:t>
            </a:r>
          </a:p>
          <a:p>
            <a:r>
              <a:rPr lang="en-US" sz="2200" dirty="0"/>
              <a:t>Repeat routine screening blood work, if </a:t>
            </a:r>
            <a:r>
              <a:rPr lang="en-US" sz="2200"/>
              <a:t>previously abnormal </a:t>
            </a:r>
            <a:endParaRPr lang="en-US" sz="2200" dirty="0"/>
          </a:p>
          <a:p>
            <a:r>
              <a:rPr lang="en-US" sz="2200" dirty="0"/>
              <a:t>Periodic visits for assessment of symptoms, growth, PE, and adherence to GFD</a:t>
            </a:r>
          </a:p>
          <a:p>
            <a:r>
              <a:rPr lang="en-US" sz="2200" dirty="0"/>
              <a:t>Support for confounding issues (i.e. anxiety, depression)</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5029200"/>
            <a:ext cx="31242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3666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monitor continued… </a:t>
            </a:r>
          </a:p>
        </p:txBody>
      </p:sp>
      <p:sp>
        <p:nvSpPr>
          <p:cNvPr id="3" name="Content Placeholder 2"/>
          <p:cNvSpPr>
            <a:spLocks noGrp="1"/>
          </p:cNvSpPr>
          <p:nvPr>
            <p:ph sz="quarter" idx="1"/>
          </p:nvPr>
        </p:nvSpPr>
        <p:spPr/>
        <p:txBody>
          <a:bodyPr/>
          <a:lstStyle/>
          <a:p>
            <a:r>
              <a:rPr lang="en-US" dirty="0"/>
              <a:t>Assess for any nutritional deficiencies and supplement with gluten free multi-vitamin and other supplementation as needed</a:t>
            </a:r>
          </a:p>
          <a:p>
            <a:r>
              <a:rPr lang="en-US" dirty="0"/>
              <a:t>Baseline DEXA scan to evaluate for bone mineral density</a:t>
            </a:r>
          </a:p>
          <a:p>
            <a:r>
              <a:rPr lang="en-US" dirty="0"/>
              <a:t>Assess Hepatitis B status (if non-immune recommend booster and or repeat series)</a:t>
            </a:r>
          </a:p>
          <a:p>
            <a:pPr marL="0" indent="0">
              <a:buNone/>
            </a:pPr>
            <a:endParaRPr lang="en-US" dirty="0"/>
          </a:p>
          <a:p>
            <a:endParaRPr lang="en-US" dirty="0"/>
          </a:p>
        </p:txBody>
      </p:sp>
    </p:spTree>
    <p:extLst>
      <p:ext uri="{BB962C8B-B14F-4D97-AF65-F5344CB8AC3E}">
        <p14:creationId xmlns:p14="http://schemas.microsoft.com/office/powerpoint/2010/main" val="8810213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fontScale="90000"/>
          </a:bodyPr>
          <a:lstStyle/>
          <a:p>
            <a:r>
              <a:rPr lang="en-US" sz="2000" b="1" dirty="0"/>
              <a:t>Eating Higher-Than-Normal Levels Of Gluten During First Five Years Of Life May Increase Children’s Likelihood Of Developing Celiac Disease, Research Suggests</a:t>
            </a:r>
            <a:r>
              <a:rPr lang="en-US" sz="1600" b="1" dirty="0"/>
              <a:t/>
            </a:r>
            <a:br>
              <a:rPr lang="en-US" sz="1600" b="1" dirty="0"/>
            </a:br>
            <a:endParaRPr lang="en-US" sz="16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743200"/>
            <a:ext cx="571500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5714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sz="quarter" idx="1"/>
          </p:nvPr>
        </p:nvSpPr>
        <p:spPr/>
        <p:txBody>
          <a:bodyPr/>
          <a:lstStyle/>
          <a:p>
            <a:r>
              <a:rPr lang="en-US" dirty="0"/>
              <a:t>Possible vaccine candidate, Nexvax2</a:t>
            </a:r>
          </a:p>
          <a:p>
            <a:endParaRPr lang="en-US" dirty="0"/>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32194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743200"/>
            <a:ext cx="2752725"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9496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276225"/>
            <a:ext cx="8658225" cy="63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852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019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9161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istory of celiac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51" y="228600"/>
            <a:ext cx="81534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766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Questions?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90700"/>
            <a:ext cx="604837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635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celiac disease?</a:t>
            </a:r>
          </a:p>
        </p:txBody>
      </p:sp>
      <p:sp>
        <p:nvSpPr>
          <p:cNvPr id="3" name="Content Placeholder 2"/>
          <p:cNvSpPr>
            <a:spLocks noGrp="1"/>
          </p:cNvSpPr>
          <p:nvPr>
            <p:ph sz="quarter" idx="1"/>
          </p:nvPr>
        </p:nvSpPr>
        <p:spPr/>
        <p:txBody>
          <a:bodyPr>
            <a:normAutofit/>
          </a:bodyPr>
          <a:lstStyle/>
          <a:p>
            <a:r>
              <a:rPr lang="en-US" dirty="0"/>
              <a:t>Immune-mediated enteropathy caused by a permanent sensitivity to gluten (in wheat and related proteins in barley and rye) in genetically susceptible individuals</a:t>
            </a:r>
          </a:p>
          <a:p>
            <a:r>
              <a:rPr lang="en-US" dirty="0"/>
              <a:t>Can present with GI and/or non-gastrointestinal symptoms</a:t>
            </a:r>
          </a:p>
          <a:p>
            <a:r>
              <a:rPr lang="en-US" dirty="0"/>
              <a:t>May also occur in asymptomatic individuals who have conditions that are associated with celiac disease </a:t>
            </a:r>
          </a:p>
        </p:txBody>
      </p:sp>
    </p:spTree>
    <p:extLst>
      <p:ext uri="{BB962C8B-B14F-4D97-AF65-F5344CB8AC3E}">
        <p14:creationId xmlns:p14="http://schemas.microsoft.com/office/powerpoint/2010/main" val="1801774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C989F8-726E-FC49-A4AD-E0F48D1CB709}"/>
              </a:ext>
            </a:extLst>
          </p:cNvPr>
          <p:cNvSpPr>
            <a:spLocks noGrp="1"/>
          </p:cNvSpPr>
          <p:nvPr>
            <p:ph type="title"/>
          </p:nvPr>
        </p:nvSpPr>
        <p:spPr/>
        <p:txBody>
          <a:bodyPr/>
          <a:lstStyle/>
          <a:p>
            <a:r>
              <a:rPr lang="en-US" dirty="0"/>
              <a:t>“Mommy? I have a tummy ache </a:t>
            </a:r>
            <a:r>
              <a:rPr lang="en-US" dirty="0">
                <a:sym typeface="Wingdings" pitchFamily="2" charset="2"/>
              </a:rPr>
              <a:t>”</a:t>
            </a:r>
            <a:endParaRPr lang="en-US" dirty="0"/>
          </a:p>
        </p:txBody>
      </p:sp>
      <p:pic>
        <p:nvPicPr>
          <p:cNvPr id="3" name="Picture 2">
            <a:extLst>
              <a:ext uri="{FF2B5EF4-FFF2-40B4-BE49-F238E27FC236}">
                <a16:creationId xmlns="" xmlns:a16="http://schemas.microsoft.com/office/drawing/2014/main" id="{A3E500C4-7327-5F48-9B4E-B0A4611E3E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11452" y="1828800"/>
            <a:ext cx="57150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117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Pathophysiology of celiac disease</a:t>
            </a:r>
          </a:p>
        </p:txBody>
      </p:sp>
      <p:sp>
        <p:nvSpPr>
          <p:cNvPr id="3" name="Content Placeholder 2"/>
          <p:cNvSpPr>
            <a:spLocks noGrp="1"/>
          </p:cNvSpPr>
          <p:nvPr>
            <p:ph sz="quarter" idx="1"/>
          </p:nvPr>
        </p:nvSpPr>
        <p:spPr/>
        <p:txBody>
          <a:bodyPr/>
          <a:lstStyle/>
          <a:p>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47800"/>
            <a:ext cx="85344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56754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129128</TotalTime>
  <Words>4847</Words>
  <Application>Microsoft Office PowerPoint</Application>
  <PresentationFormat>On-screen Show (4:3)</PresentationFormat>
  <Paragraphs>492</Paragraphs>
  <Slides>60</Slides>
  <Notes>42</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Civic</vt:lpstr>
      <vt:lpstr>“Villi be okay?” Diagnosis and management of Pediatric Celiac disease </vt:lpstr>
      <vt:lpstr>Before we begin…</vt:lpstr>
      <vt:lpstr>Learning Objectives</vt:lpstr>
      <vt:lpstr>Disclosures</vt:lpstr>
      <vt:lpstr>History of celiac disease</vt:lpstr>
      <vt:lpstr>PowerPoint Presentation</vt:lpstr>
      <vt:lpstr>What is celiac disease?</vt:lpstr>
      <vt:lpstr>“Mommy? I have a tummy ache ”</vt:lpstr>
      <vt:lpstr>Pathophysiology of celiac disease</vt:lpstr>
      <vt:lpstr>Epidemiology</vt:lpstr>
      <vt:lpstr>Symptoms</vt:lpstr>
      <vt:lpstr>Dermatitis herpetiformis </vt:lpstr>
      <vt:lpstr>Neuropsychiatric symptoms</vt:lpstr>
      <vt:lpstr>Celiac Then &amp; Now</vt:lpstr>
      <vt:lpstr>     Conditions associated with an increased prevalence of CD</vt:lpstr>
      <vt:lpstr>Which patients should be screened?</vt:lpstr>
      <vt:lpstr>What other diagnoses would you consider? </vt:lpstr>
      <vt:lpstr>Other differential diagnoses? Depends on presentation but may include the following….</vt:lpstr>
      <vt:lpstr>How to test?</vt:lpstr>
      <vt:lpstr>Evaluation of the Symptomatic Child</vt:lpstr>
      <vt:lpstr>Genetic testing</vt:lpstr>
      <vt:lpstr>PowerPoint Presentation</vt:lpstr>
      <vt:lpstr>At a cellular level…</vt:lpstr>
      <vt:lpstr>Endoscopy and biopsy</vt:lpstr>
      <vt:lpstr>NASPGHAN guidelines for clinical diagnosis of CD</vt:lpstr>
      <vt:lpstr>European criteria for clinical diagnosis</vt:lpstr>
      <vt:lpstr>Case #1</vt:lpstr>
      <vt:lpstr>Other facts?</vt:lpstr>
      <vt:lpstr>What else would you like to know (lab testing)?</vt:lpstr>
      <vt:lpstr>PowerPoint Presentation</vt:lpstr>
      <vt:lpstr>Next steps? </vt:lpstr>
      <vt:lpstr>Case #2</vt:lpstr>
      <vt:lpstr>HPI </vt:lpstr>
      <vt:lpstr>What else would like you like to know?</vt:lpstr>
      <vt:lpstr>What else would you like to know? </vt:lpstr>
      <vt:lpstr>What additional testing should we consider?</vt:lpstr>
      <vt:lpstr>Case # 3</vt:lpstr>
      <vt:lpstr>Upon further questioning….</vt:lpstr>
      <vt:lpstr>What else would you like to know?</vt:lpstr>
      <vt:lpstr>Based on the blood work, what would you like to do?</vt:lpstr>
      <vt:lpstr>Would you like to…</vt:lpstr>
      <vt:lpstr>PowerPoint Presentation</vt:lpstr>
      <vt:lpstr>Who else has been asked this?</vt:lpstr>
      <vt:lpstr>Celiac vs. Gluten Sensitivity vs. Wheat Allergy</vt:lpstr>
      <vt:lpstr>Gluten Free Diet: Overview</vt:lpstr>
      <vt:lpstr>PowerPoint Presentation</vt:lpstr>
      <vt:lpstr>PowerPoint Presentation</vt:lpstr>
      <vt:lpstr>Treatment </vt:lpstr>
      <vt:lpstr>Dietary education with dietitian</vt:lpstr>
      <vt:lpstr>Education highlights with dietitian</vt:lpstr>
      <vt:lpstr>Education highlights continued…</vt:lpstr>
      <vt:lpstr>How about lactose??</vt:lpstr>
      <vt:lpstr>Clinical course</vt:lpstr>
      <vt:lpstr>How to monitor?</vt:lpstr>
      <vt:lpstr>How to monitor continued… </vt:lpstr>
      <vt:lpstr>Eating Higher-Than-Normal Levels Of Gluten During First Five Years Of Life May Increase Children’s Likelihood Of Developing Celiac Disease, Research Suggests </vt:lpstr>
      <vt:lpstr>Future directions?</vt:lpstr>
      <vt:lpstr>PowerPoint Presentation</vt:lpstr>
      <vt:lpstr>PowerPoint Presentation</vt:lpstr>
      <vt:lpstr>Thank you! Questions?</vt:lpstr>
    </vt:vector>
  </TitlesOfParts>
  <Company>Children's National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Celiac disease</dc:title>
  <dc:creator>Stafford, Jessica</dc:creator>
  <cp:lastModifiedBy>Stafford, Jessica</cp:lastModifiedBy>
  <cp:revision>213</cp:revision>
  <dcterms:created xsi:type="dcterms:W3CDTF">2019-03-14T19:38:24Z</dcterms:created>
  <dcterms:modified xsi:type="dcterms:W3CDTF">2019-10-03T18:56:35Z</dcterms:modified>
</cp:coreProperties>
</file>